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302" r:id="rId2"/>
    <p:sldId id="2625" r:id="rId3"/>
    <p:sldId id="2443" r:id="rId4"/>
    <p:sldId id="2545" r:id="rId5"/>
    <p:sldId id="2546" r:id="rId6"/>
    <p:sldId id="2547" r:id="rId7"/>
    <p:sldId id="2548" r:id="rId8"/>
    <p:sldId id="2500" r:id="rId9"/>
    <p:sldId id="2501" r:id="rId10"/>
    <p:sldId id="2502" r:id="rId11"/>
    <p:sldId id="2503" r:id="rId12"/>
    <p:sldId id="2510" r:id="rId13"/>
    <p:sldId id="2511" r:id="rId14"/>
    <p:sldId id="2512" r:id="rId15"/>
    <p:sldId id="2513" r:id="rId16"/>
    <p:sldId id="2514" r:id="rId17"/>
    <p:sldId id="2515" r:id="rId18"/>
    <p:sldId id="2516" r:id="rId19"/>
    <p:sldId id="2517" r:id="rId20"/>
    <p:sldId id="2518" r:id="rId21"/>
    <p:sldId id="2519" r:id="rId22"/>
    <p:sldId id="2520" r:id="rId23"/>
    <p:sldId id="2521" r:id="rId24"/>
    <p:sldId id="2620" r:id="rId25"/>
    <p:sldId id="2621" r:id="rId26"/>
    <p:sldId id="2622" r:id="rId27"/>
    <p:sldId id="2623" r:id="rId28"/>
    <p:sldId id="2527" r:id="rId29"/>
    <p:sldId id="2550" r:id="rId30"/>
    <p:sldId id="2551" r:id="rId31"/>
    <p:sldId id="2552" r:id="rId32"/>
    <p:sldId id="2553" r:id="rId33"/>
    <p:sldId id="2554" r:id="rId34"/>
    <p:sldId id="2555" r:id="rId35"/>
    <p:sldId id="2556" r:id="rId36"/>
    <p:sldId id="2557" r:id="rId37"/>
    <p:sldId id="2558" r:id="rId38"/>
    <p:sldId id="2559" r:id="rId39"/>
    <p:sldId id="2560" r:id="rId40"/>
    <p:sldId id="2561" r:id="rId41"/>
    <p:sldId id="2562" r:id="rId42"/>
    <p:sldId id="2563" r:id="rId43"/>
    <p:sldId id="2564" r:id="rId44"/>
    <p:sldId id="2565" r:id="rId45"/>
    <p:sldId id="2528" r:id="rId46"/>
    <p:sldId id="2529" r:id="rId47"/>
    <p:sldId id="2530" r:id="rId48"/>
    <p:sldId id="2633" r:id="rId49"/>
    <p:sldId id="2634" r:id="rId50"/>
    <p:sldId id="2619" r:id="rId51"/>
    <p:sldId id="2600" r:id="rId52"/>
    <p:sldId id="2601" r:id="rId53"/>
    <p:sldId id="2602" r:id="rId54"/>
    <p:sldId id="2603" r:id="rId55"/>
    <p:sldId id="2604" r:id="rId56"/>
    <p:sldId id="2605" r:id="rId57"/>
    <p:sldId id="2632" r:id="rId58"/>
    <p:sldId id="2607" r:id="rId59"/>
    <p:sldId id="2608" r:id="rId60"/>
    <p:sldId id="2609" r:id="rId61"/>
    <p:sldId id="2610" r:id="rId62"/>
    <p:sldId id="2611" r:id="rId63"/>
    <p:sldId id="2612" r:id="rId64"/>
    <p:sldId id="2627" r:id="rId65"/>
    <p:sldId id="2628" r:id="rId66"/>
    <p:sldId id="2629" r:id="rId67"/>
    <p:sldId id="2630" r:id="rId68"/>
    <p:sldId id="2631" r:id="rId69"/>
    <p:sldId id="2624" r:id="rId70"/>
    <p:sldId id="2613" r:id="rId71"/>
    <p:sldId id="2614" r:id="rId72"/>
    <p:sldId id="2615" r:id="rId73"/>
    <p:sldId id="2616" r:id="rId74"/>
    <p:sldId id="2617" r:id="rId75"/>
    <p:sldId id="2618" r:id="rId76"/>
  </p:sldIdLst>
  <p:sldSz cx="9144000" cy="6858000" type="screen4x3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7" userDrawn="1">
          <p15:clr>
            <a:srgbClr val="A4A3A4"/>
          </p15:clr>
        </p15:guide>
        <p15:guide id="2" pos="27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98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392" y="114"/>
      </p:cViewPr>
      <p:guideLst>
        <p:guide orient="horz" pos="2127"/>
        <p:guide pos="2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#1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0C7DC2-114D-403C-B0A1-253DC0EB022E}" type="doc">
      <dgm:prSet loTypeId="urn:microsoft.com/office/officeart/2005/8/layout/pyramid1#1" loCatId="pyramid" qsTypeId="urn:microsoft.com/office/officeart/2005/8/quickstyle/simple1#1" qsCatId="simple" csTypeId="urn:microsoft.com/office/officeart/2005/8/colors/accent1_5#1" csCatId="accent1" phldr="1"/>
      <dgm:spPr/>
    </dgm:pt>
    <dgm:pt modelId="{55D87D35-4ED4-46AC-8429-4AA83AD19994}">
      <dgm:prSet phldrT="[Text]" phldr="0"/>
      <dgm:spPr/>
      <dgm:t>
        <a:bodyPr/>
        <a:lstStyle/>
        <a:p>
          <a:r>
            <a:rPr lang="en-US" dirty="0">
              <a:latin typeface="Arial" panose="020B0604020202020204"/>
            </a:rPr>
            <a:t>ECC Scalar Multiplication</a:t>
          </a:r>
          <a:endParaRPr lang="en-US" dirty="0"/>
        </a:p>
      </dgm:t>
    </dgm:pt>
    <dgm:pt modelId="{764EC5B3-52C3-479F-85CB-E7088DAC400A}" type="parTrans" cxnId="{417A20A0-922F-4AB7-9883-722DBA102354}">
      <dgm:prSet/>
      <dgm:spPr/>
    </dgm:pt>
    <dgm:pt modelId="{D829CACB-E73D-4C17-83FD-77B087B928B3}" type="sibTrans" cxnId="{417A20A0-922F-4AB7-9883-722DBA102354}">
      <dgm:prSet/>
      <dgm:spPr/>
    </dgm:pt>
    <dgm:pt modelId="{D7F380EE-1638-4FE0-8208-45E7E457F652}">
      <dgm:prSet phldrT="[Text]" phldr="0"/>
      <dgm:spPr/>
      <dgm:t>
        <a:bodyPr/>
        <a:lstStyle/>
        <a:p>
          <a:pPr rtl="0"/>
          <a:r>
            <a:rPr lang="en-US" dirty="0">
              <a:latin typeface="Arial" panose="020B0604020202020204"/>
            </a:rPr>
            <a:t>Point Doubling, Addition</a:t>
          </a:r>
          <a:endParaRPr lang="en-US" dirty="0"/>
        </a:p>
      </dgm:t>
    </dgm:pt>
    <dgm:pt modelId="{6E1ABA99-95D7-4782-82F6-85931968072D}" type="parTrans" cxnId="{06132967-AC6C-447F-9F46-B3814BFD7FD1}">
      <dgm:prSet/>
      <dgm:spPr/>
    </dgm:pt>
    <dgm:pt modelId="{10499293-5900-49C4-834D-B4C064F5C6BB}" type="sibTrans" cxnId="{06132967-AC6C-447F-9F46-B3814BFD7FD1}">
      <dgm:prSet/>
      <dgm:spPr/>
    </dgm:pt>
    <dgm:pt modelId="{419ABEA2-E9A1-40F5-9CFF-11BA556C2857}">
      <dgm:prSet phldrT="[Text]" phldr="0"/>
      <dgm:spPr/>
      <dgm:t>
        <a:bodyPr/>
        <a:lstStyle/>
        <a:p>
          <a:pPr rtl="0"/>
          <a:r>
            <a:rPr lang="en-US">
              <a:latin typeface="Arial" panose="020B0604020202020204"/>
            </a:rPr>
            <a:t>Operations in GF(p)</a:t>
          </a:r>
          <a:endParaRPr lang="en-US"/>
        </a:p>
      </dgm:t>
    </dgm:pt>
    <dgm:pt modelId="{3163D9B7-3086-4F8F-B26E-9B56674E6037}" type="parTrans" cxnId="{6A1E363D-F999-4EE9-89E8-5A3F4F7FDF7B}">
      <dgm:prSet/>
      <dgm:spPr/>
    </dgm:pt>
    <dgm:pt modelId="{1193D563-2DBB-4DE7-B949-E1296B7766F2}" type="sibTrans" cxnId="{6A1E363D-F999-4EE9-89E8-5A3F4F7FDF7B}">
      <dgm:prSet/>
      <dgm:spPr/>
    </dgm:pt>
    <dgm:pt modelId="{F5610A9F-B641-411D-9206-891ACBA969D5}">
      <dgm:prSet phldr="0"/>
      <dgm:spPr/>
      <dgm:t>
        <a:bodyPr/>
        <a:lstStyle/>
        <a:p>
          <a:r>
            <a:rPr lang="en-US" dirty="0">
              <a:latin typeface="Arial" panose="020B0604020202020204"/>
            </a:rPr>
            <a:t>DSA</a:t>
          </a:r>
          <a:endParaRPr lang="en-US" dirty="0"/>
        </a:p>
      </dgm:t>
    </dgm:pt>
    <dgm:pt modelId="{9CDA355E-BB0F-4413-93A2-EAD561398CD2}" type="parTrans" cxnId="{9911B1BB-E28E-4B45-ABD2-B9B8DFF43AD4}">
      <dgm:prSet/>
      <dgm:spPr/>
    </dgm:pt>
    <dgm:pt modelId="{334D6E83-2A99-4372-9AEC-A363981151B6}" type="sibTrans" cxnId="{9911B1BB-E28E-4B45-ABD2-B9B8DFF43AD4}">
      <dgm:prSet/>
      <dgm:spPr/>
    </dgm:pt>
    <dgm:pt modelId="{85F490D8-3473-4AC8-BB33-2D54C5E8185E}" type="pres">
      <dgm:prSet presAssocID="{FC0C7DC2-114D-403C-B0A1-253DC0EB022E}" presName="Name0" presStyleCnt="0">
        <dgm:presLayoutVars>
          <dgm:dir/>
          <dgm:animLvl val="lvl"/>
          <dgm:resizeHandles val="exact"/>
        </dgm:presLayoutVars>
      </dgm:prSet>
      <dgm:spPr/>
    </dgm:pt>
    <dgm:pt modelId="{82A3A28F-555E-4AAD-BE08-E9B771C26945}" type="pres">
      <dgm:prSet presAssocID="{F5610A9F-B641-411D-9206-891ACBA969D5}" presName="Name8" presStyleCnt="0"/>
      <dgm:spPr/>
    </dgm:pt>
    <dgm:pt modelId="{719D1FD3-3919-4A84-8C8B-96F63791569C}" type="pres">
      <dgm:prSet presAssocID="{F5610A9F-B641-411D-9206-891ACBA969D5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CC159-601D-4DA3-B566-D2B484D7333D}" type="pres">
      <dgm:prSet presAssocID="{F5610A9F-B641-411D-9206-891ACBA969D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E1464A-5057-4B30-9201-10ECB7E63D47}" type="pres">
      <dgm:prSet presAssocID="{55D87D35-4ED4-46AC-8429-4AA83AD19994}" presName="Name8" presStyleCnt="0"/>
      <dgm:spPr/>
    </dgm:pt>
    <dgm:pt modelId="{36333360-6102-4CCF-B462-A4E3BD4E7612}" type="pres">
      <dgm:prSet presAssocID="{55D87D35-4ED4-46AC-8429-4AA83AD19994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7F649F-53AB-4F83-9B48-725E32A87CC5}" type="pres">
      <dgm:prSet presAssocID="{55D87D35-4ED4-46AC-8429-4AA83AD1999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A86AE-A997-4B38-865B-93B80B50ACFD}" type="pres">
      <dgm:prSet presAssocID="{D7F380EE-1638-4FE0-8208-45E7E457F652}" presName="Name8" presStyleCnt="0"/>
      <dgm:spPr/>
    </dgm:pt>
    <dgm:pt modelId="{52188D3B-EC20-4362-9925-35B223A1DB18}" type="pres">
      <dgm:prSet presAssocID="{D7F380EE-1638-4FE0-8208-45E7E457F652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F2B2D-6AEC-48F9-B777-2D639B262756}" type="pres">
      <dgm:prSet presAssocID="{D7F380EE-1638-4FE0-8208-45E7E457F652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66B8D-C0EF-4791-B5E9-426085544180}" type="pres">
      <dgm:prSet presAssocID="{419ABEA2-E9A1-40F5-9CFF-11BA556C2857}" presName="Name8" presStyleCnt="0"/>
      <dgm:spPr/>
    </dgm:pt>
    <dgm:pt modelId="{1E379C63-2E79-4AC1-9CA8-EFD49C2F6396}" type="pres">
      <dgm:prSet presAssocID="{419ABEA2-E9A1-40F5-9CFF-11BA556C2857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829C9B-FBC9-4B58-A169-B7AE360664DB}" type="pres">
      <dgm:prSet presAssocID="{419ABEA2-E9A1-40F5-9CFF-11BA556C285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132967-AC6C-447F-9F46-B3814BFD7FD1}" srcId="{FC0C7DC2-114D-403C-B0A1-253DC0EB022E}" destId="{D7F380EE-1638-4FE0-8208-45E7E457F652}" srcOrd="2" destOrd="0" parTransId="{6E1ABA99-95D7-4782-82F6-85931968072D}" sibTransId="{10499293-5900-49C4-834D-B4C064F5C6BB}"/>
    <dgm:cxn modelId="{45D127E9-90C1-41E9-A0E7-EC4E431DE661}" type="presOf" srcId="{55D87D35-4ED4-46AC-8429-4AA83AD19994}" destId="{36333360-6102-4CCF-B462-A4E3BD4E7612}" srcOrd="0" destOrd="0" presId="urn:microsoft.com/office/officeart/2005/8/layout/pyramid1#1"/>
    <dgm:cxn modelId="{9911B1BB-E28E-4B45-ABD2-B9B8DFF43AD4}" srcId="{FC0C7DC2-114D-403C-B0A1-253DC0EB022E}" destId="{F5610A9F-B641-411D-9206-891ACBA969D5}" srcOrd="0" destOrd="0" parTransId="{9CDA355E-BB0F-4413-93A2-EAD561398CD2}" sibTransId="{334D6E83-2A99-4372-9AEC-A363981151B6}"/>
    <dgm:cxn modelId="{35E4E6C6-CAD7-4239-B073-E7ED45B95F87}" type="presOf" srcId="{419ABEA2-E9A1-40F5-9CFF-11BA556C2857}" destId="{17829C9B-FBC9-4B58-A169-B7AE360664DB}" srcOrd="1" destOrd="0" presId="urn:microsoft.com/office/officeart/2005/8/layout/pyramid1#1"/>
    <dgm:cxn modelId="{417A20A0-922F-4AB7-9883-722DBA102354}" srcId="{FC0C7DC2-114D-403C-B0A1-253DC0EB022E}" destId="{55D87D35-4ED4-46AC-8429-4AA83AD19994}" srcOrd="1" destOrd="0" parTransId="{764EC5B3-52C3-479F-85CB-E7088DAC400A}" sibTransId="{D829CACB-E73D-4C17-83FD-77B087B928B3}"/>
    <dgm:cxn modelId="{67E8FEA8-2F94-4939-976C-C2F732F565E0}" type="presOf" srcId="{F5610A9F-B641-411D-9206-891ACBA969D5}" destId="{719D1FD3-3919-4A84-8C8B-96F63791569C}" srcOrd="0" destOrd="0" presId="urn:microsoft.com/office/officeart/2005/8/layout/pyramid1#1"/>
    <dgm:cxn modelId="{DA5B3FCD-12EB-4388-B736-EC0F781D757F}" type="presOf" srcId="{55D87D35-4ED4-46AC-8429-4AA83AD19994}" destId="{587F649F-53AB-4F83-9B48-725E32A87CC5}" srcOrd="1" destOrd="0" presId="urn:microsoft.com/office/officeart/2005/8/layout/pyramid1#1"/>
    <dgm:cxn modelId="{A1F7D824-2F9C-4240-BE07-CC4AD81FC59F}" type="presOf" srcId="{F5610A9F-B641-411D-9206-891ACBA969D5}" destId="{8E3CC159-601D-4DA3-B566-D2B484D7333D}" srcOrd="1" destOrd="0" presId="urn:microsoft.com/office/officeart/2005/8/layout/pyramid1#1"/>
    <dgm:cxn modelId="{AF0F80AA-AE8E-49BB-A4E0-2669A0D14E54}" type="presOf" srcId="{D7F380EE-1638-4FE0-8208-45E7E457F652}" destId="{52188D3B-EC20-4362-9925-35B223A1DB18}" srcOrd="0" destOrd="0" presId="urn:microsoft.com/office/officeart/2005/8/layout/pyramid1#1"/>
    <dgm:cxn modelId="{2EBC42AD-9F14-4ED0-8271-61855819C930}" type="presOf" srcId="{D7F380EE-1638-4FE0-8208-45E7E457F652}" destId="{749F2B2D-6AEC-48F9-B777-2D639B262756}" srcOrd="1" destOrd="0" presId="urn:microsoft.com/office/officeart/2005/8/layout/pyramid1#1"/>
    <dgm:cxn modelId="{17D65A94-E790-430F-8741-BEDB98505299}" type="presOf" srcId="{FC0C7DC2-114D-403C-B0A1-253DC0EB022E}" destId="{85F490D8-3473-4AC8-BB33-2D54C5E8185E}" srcOrd="0" destOrd="0" presId="urn:microsoft.com/office/officeart/2005/8/layout/pyramid1#1"/>
    <dgm:cxn modelId="{76B8C11E-9632-42A5-B0FA-F3CE049BFF07}" type="presOf" srcId="{419ABEA2-E9A1-40F5-9CFF-11BA556C2857}" destId="{1E379C63-2E79-4AC1-9CA8-EFD49C2F6396}" srcOrd="0" destOrd="0" presId="urn:microsoft.com/office/officeart/2005/8/layout/pyramid1#1"/>
    <dgm:cxn modelId="{6A1E363D-F999-4EE9-89E8-5A3F4F7FDF7B}" srcId="{FC0C7DC2-114D-403C-B0A1-253DC0EB022E}" destId="{419ABEA2-E9A1-40F5-9CFF-11BA556C2857}" srcOrd="3" destOrd="0" parTransId="{3163D9B7-3086-4F8F-B26E-9B56674E6037}" sibTransId="{1193D563-2DBB-4DE7-B949-E1296B7766F2}"/>
    <dgm:cxn modelId="{149478BB-F41B-4F62-A4E0-11A605013754}" type="presParOf" srcId="{85F490D8-3473-4AC8-BB33-2D54C5E8185E}" destId="{82A3A28F-555E-4AAD-BE08-E9B771C26945}" srcOrd="0" destOrd="0" presId="urn:microsoft.com/office/officeart/2005/8/layout/pyramid1#1"/>
    <dgm:cxn modelId="{1DAFCDB3-91EF-45F0-9038-E3829EC8C6F5}" type="presParOf" srcId="{82A3A28F-555E-4AAD-BE08-E9B771C26945}" destId="{719D1FD3-3919-4A84-8C8B-96F63791569C}" srcOrd="0" destOrd="0" presId="urn:microsoft.com/office/officeart/2005/8/layout/pyramid1#1"/>
    <dgm:cxn modelId="{51895AAB-5E87-44DD-8B81-5302F0C3478E}" type="presParOf" srcId="{82A3A28F-555E-4AAD-BE08-E9B771C26945}" destId="{8E3CC159-601D-4DA3-B566-D2B484D7333D}" srcOrd="1" destOrd="0" presId="urn:microsoft.com/office/officeart/2005/8/layout/pyramid1#1"/>
    <dgm:cxn modelId="{3825A9CC-6441-4F1C-947E-B62915855DD5}" type="presParOf" srcId="{85F490D8-3473-4AC8-BB33-2D54C5E8185E}" destId="{FBE1464A-5057-4B30-9201-10ECB7E63D47}" srcOrd="1" destOrd="0" presId="urn:microsoft.com/office/officeart/2005/8/layout/pyramid1#1"/>
    <dgm:cxn modelId="{53284131-1000-40F9-BCFC-001D0018C25D}" type="presParOf" srcId="{FBE1464A-5057-4B30-9201-10ECB7E63D47}" destId="{36333360-6102-4CCF-B462-A4E3BD4E7612}" srcOrd="0" destOrd="0" presId="urn:microsoft.com/office/officeart/2005/8/layout/pyramid1#1"/>
    <dgm:cxn modelId="{DB8824B8-6A3F-46EC-A81B-8421A8F9651A}" type="presParOf" srcId="{FBE1464A-5057-4B30-9201-10ECB7E63D47}" destId="{587F649F-53AB-4F83-9B48-725E32A87CC5}" srcOrd="1" destOrd="0" presId="urn:microsoft.com/office/officeart/2005/8/layout/pyramid1#1"/>
    <dgm:cxn modelId="{524566AB-3D24-4A22-A8BB-96C2E0B5FF4A}" type="presParOf" srcId="{85F490D8-3473-4AC8-BB33-2D54C5E8185E}" destId="{B0FA86AE-A997-4B38-865B-93B80B50ACFD}" srcOrd="2" destOrd="0" presId="urn:microsoft.com/office/officeart/2005/8/layout/pyramid1#1"/>
    <dgm:cxn modelId="{87EE1E7F-BD4B-4F53-B68A-6D524CE61DCC}" type="presParOf" srcId="{B0FA86AE-A997-4B38-865B-93B80B50ACFD}" destId="{52188D3B-EC20-4362-9925-35B223A1DB18}" srcOrd="0" destOrd="0" presId="urn:microsoft.com/office/officeart/2005/8/layout/pyramid1#1"/>
    <dgm:cxn modelId="{0F100A17-E3EF-4DF8-962C-C2E41E921386}" type="presParOf" srcId="{B0FA86AE-A997-4B38-865B-93B80B50ACFD}" destId="{749F2B2D-6AEC-48F9-B777-2D639B262756}" srcOrd="1" destOrd="0" presId="urn:microsoft.com/office/officeart/2005/8/layout/pyramid1#1"/>
    <dgm:cxn modelId="{82F3955F-883B-438A-A906-B2F3E0E3C9CA}" type="presParOf" srcId="{85F490D8-3473-4AC8-BB33-2D54C5E8185E}" destId="{42C66B8D-C0EF-4791-B5E9-426085544180}" srcOrd="3" destOrd="0" presId="urn:microsoft.com/office/officeart/2005/8/layout/pyramid1#1"/>
    <dgm:cxn modelId="{A1F5FFD7-9BF2-44C8-AE25-5423CF7A41CD}" type="presParOf" srcId="{42C66B8D-C0EF-4791-B5E9-426085544180}" destId="{1E379C63-2E79-4AC1-9CA8-EFD49C2F6396}" srcOrd="0" destOrd="0" presId="urn:microsoft.com/office/officeart/2005/8/layout/pyramid1#1"/>
    <dgm:cxn modelId="{08AFFC95-9AA3-4690-A6C2-647C911490F4}" type="presParOf" srcId="{42C66B8D-C0EF-4791-B5E9-426085544180}" destId="{17829C9B-FBC9-4B58-A169-B7AE360664DB}" srcOrd="1" destOrd="0" presId="urn:microsoft.com/office/officeart/2005/8/layout/pyramid1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A59BEC-0EB4-48A1-A19B-9CF04C7D7492}" type="doc">
      <dgm:prSet loTypeId="urn:microsoft.com/office/officeart/2005/8/layout/vList5" loCatId="list" qsTypeId="urn:microsoft.com/office/officeart/2005/8/quickstyle/simple1#2" qsCatId="simple" csTypeId="urn:microsoft.com/office/officeart/2005/8/colors/accent1_2#1" csCatId="accent1" phldr="1"/>
      <dgm:spPr/>
      <dgm:t>
        <a:bodyPr/>
        <a:lstStyle/>
        <a:p>
          <a:endParaRPr lang="en-IN"/>
        </a:p>
      </dgm:t>
    </dgm:pt>
    <dgm:pt modelId="{1FBF594A-CF43-4CE6-8AFD-FFA48E3F440D}">
      <dgm:prSet phldrT="[Text]" custT="1"/>
      <dgm:spPr/>
      <dgm:t>
        <a:bodyPr/>
        <a:lstStyle/>
        <a:p>
          <a:r>
            <a:rPr lang="en-US" sz="1800" dirty="0"/>
            <a:t>Multi-operand Addition</a:t>
          </a:r>
          <a:endParaRPr lang="en-IN" sz="1800" dirty="0"/>
        </a:p>
      </dgm:t>
    </dgm:pt>
    <dgm:pt modelId="{38BCA17A-2B87-4F52-87BE-FF397DAD9DA6}" type="parTrans" cxnId="{D031E366-419C-48E4-B38E-C2C48B1ACE77}">
      <dgm:prSet/>
      <dgm:spPr/>
      <dgm:t>
        <a:bodyPr/>
        <a:lstStyle/>
        <a:p>
          <a:endParaRPr lang="en-IN"/>
        </a:p>
      </dgm:t>
    </dgm:pt>
    <dgm:pt modelId="{F8C254AF-E3F4-4841-8E42-91F9188E6D66}" type="sibTrans" cxnId="{D031E366-419C-48E4-B38E-C2C48B1ACE77}">
      <dgm:prSet/>
      <dgm:spPr/>
      <dgm:t>
        <a:bodyPr/>
        <a:lstStyle/>
        <a:p>
          <a:endParaRPr lang="en-IN"/>
        </a:p>
      </dgm:t>
    </dgm:pt>
    <dgm:pt modelId="{53849C56-8692-4B59-846A-30E7BE2E2DF8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Efficient usage of carry chain and six input LUTs</a:t>
          </a:r>
        </a:p>
      </dgm:t>
    </dgm:pt>
    <dgm:pt modelId="{BE1AA110-46C1-4C3B-8592-CCF5A72387CA}" type="parTrans" cxnId="{C92B2FD7-33C7-476B-A099-C4914DF3C0E3}">
      <dgm:prSet/>
      <dgm:spPr/>
      <dgm:t>
        <a:bodyPr/>
        <a:lstStyle/>
        <a:p>
          <a:endParaRPr lang="en-IN"/>
        </a:p>
      </dgm:t>
    </dgm:pt>
    <dgm:pt modelId="{0D208A4A-FF34-45B4-90F1-03105BE881C5}" type="sibTrans" cxnId="{C92B2FD7-33C7-476B-A099-C4914DF3C0E3}">
      <dgm:prSet/>
      <dgm:spPr/>
      <dgm:t>
        <a:bodyPr/>
        <a:lstStyle/>
        <a:p>
          <a:endParaRPr lang="en-IN"/>
        </a:p>
      </dgm:t>
    </dgm:pt>
    <dgm:pt modelId="{7A5E500C-693D-48AF-9083-053D930F0282}">
      <dgm:prSet phldrT="[Text]" custT="1"/>
      <dgm:spPr/>
      <dgm:t>
        <a:bodyPr/>
        <a:lstStyle/>
        <a:p>
          <a:r>
            <a:rPr lang="en-US" sz="1800" dirty="0"/>
            <a:t>Non-standard Tiling</a:t>
          </a:r>
          <a:endParaRPr lang="en-IN" sz="1800" dirty="0"/>
        </a:p>
      </dgm:t>
    </dgm:pt>
    <dgm:pt modelId="{235A0219-EFA0-4828-BD41-B46B967E27C7}" type="parTrans" cxnId="{BA416552-A08C-4B91-9038-5676F24F6596}">
      <dgm:prSet/>
      <dgm:spPr/>
      <dgm:t>
        <a:bodyPr/>
        <a:lstStyle/>
        <a:p>
          <a:endParaRPr lang="en-IN"/>
        </a:p>
      </dgm:t>
    </dgm:pt>
    <dgm:pt modelId="{214F2DA6-1F5B-45BD-9BB0-BE72F9A314D9}" type="sibTrans" cxnId="{BA416552-A08C-4B91-9038-5676F24F6596}">
      <dgm:prSet/>
      <dgm:spPr/>
      <dgm:t>
        <a:bodyPr/>
        <a:lstStyle/>
        <a:p>
          <a:endParaRPr lang="en-IN"/>
        </a:p>
      </dgm:t>
    </dgm:pt>
    <dgm:pt modelId="{7593624F-072C-40E4-A3BF-63217E98A646}">
      <dgm:prSet phldrT="[Text]" custT="1"/>
      <dgm:spPr/>
      <dgm:t>
        <a:bodyPr/>
        <a:lstStyle/>
        <a:p>
          <a:r>
            <a:rPr lang="en-IN" sz="1800" dirty="0">
              <a:latin typeface="+mj-lt"/>
            </a:rPr>
            <a:t>Optimum usage of DSP blocks</a:t>
          </a:r>
        </a:p>
      </dgm:t>
    </dgm:pt>
    <dgm:pt modelId="{8B0C6348-D4FB-4DD7-B303-36C3DB9CCB76}" type="parTrans" cxnId="{BCFEC97F-91FD-4749-8895-6BA270640946}">
      <dgm:prSet/>
      <dgm:spPr/>
      <dgm:t>
        <a:bodyPr/>
        <a:lstStyle/>
        <a:p>
          <a:endParaRPr lang="en-IN"/>
        </a:p>
      </dgm:t>
    </dgm:pt>
    <dgm:pt modelId="{6E907D5D-3919-41BF-8E3E-BBDC6BB1BC9C}" type="sibTrans" cxnId="{BCFEC97F-91FD-4749-8895-6BA270640946}">
      <dgm:prSet/>
      <dgm:spPr/>
      <dgm:t>
        <a:bodyPr/>
        <a:lstStyle/>
        <a:p>
          <a:endParaRPr lang="en-IN"/>
        </a:p>
      </dgm:t>
    </dgm:pt>
    <dgm:pt modelId="{06E2EFAF-4AC0-435F-A15B-BACC454ACE12}">
      <dgm:prSet phldrT="[Text]" custT="1"/>
      <dgm:spPr/>
      <dgm:t>
        <a:bodyPr/>
        <a:lstStyle/>
        <a:p>
          <a:r>
            <a:rPr lang="en-IN" sz="1800" dirty="0"/>
            <a:t>Based on redundant number system</a:t>
          </a:r>
        </a:p>
      </dgm:t>
    </dgm:pt>
    <dgm:pt modelId="{12DD1BA6-9C4A-46F3-B9F0-72D17E7E994F}" type="parTrans" cxnId="{375FB02F-FBB4-492F-BCB9-36BAFEADE3AC}">
      <dgm:prSet/>
      <dgm:spPr/>
      <dgm:t>
        <a:bodyPr/>
        <a:lstStyle/>
        <a:p>
          <a:endParaRPr lang="en-IN"/>
        </a:p>
      </dgm:t>
    </dgm:pt>
    <dgm:pt modelId="{A62EB687-13FC-44EB-BCC9-F01B7F373D07}" type="sibTrans" cxnId="{375FB02F-FBB4-492F-BCB9-36BAFEADE3AC}">
      <dgm:prSet/>
      <dgm:spPr/>
      <dgm:t>
        <a:bodyPr/>
        <a:lstStyle/>
        <a:p>
          <a:endParaRPr lang="en-IN"/>
        </a:p>
      </dgm:t>
    </dgm:pt>
    <dgm:pt modelId="{DFFF6263-8740-4E9F-BA56-6C486E0F97BD}">
      <dgm:prSet phldrT="[Text]" custT="1"/>
      <dgm:spPr/>
      <dgm:t>
        <a:bodyPr/>
        <a:lstStyle/>
        <a:p>
          <a:r>
            <a:rPr lang="en-US" sz="1800" dirty="0"/>
            <a:t>Fast because of carry less arithmetic</a:t>
          </a:r>
          <a:endParaRPr lang="en-IN" sz="1800" dirty="0"/>
        </a:p>
      </dgm:t>
    </dgm:pt>
    <dgm:pt modelId="{181B2659-0CF0-458B-ACCB-6E97E4781C07}" type="parTrans" cxnId="{87621FDD-CEA4-4690-95C3-49FBEFFF7E12}">
      <dgm:prSet/>
      <dgm:spPr/>
      <dgm:t>
        <a:bodyPr/>
        <a:lstStyle/>
        <a:p>
          <a:endParaRPr lang="en-IN"/>
        </a:p>
      </dgm:t>
    </dgm:pt>
    <dgm:pt modelId="{4DF42157-1197-41A7-A970-55163F5C6700}" type="sibTrans" cxnId="{87621FDD-CEA4-4690-95C3-49FBEFFF7E12}">
      <dgm:prSet/>
      <dgm:spPr/>
      <dgm:t>
        <a:bodyPr/>
        <a:lstStyle/>
        <a:p>
          <a:endParaRPr lang="en-IN"/>
        </a:p>
      </dgm:t>
    </dgm:pt>
    <dgm:pt modelId="{460E3899-F168-4254-AAEC-C4F0D7BD0AAB}">
      <dgm:prSet phldrT="[Text]" custT="1"/>
      <dgm:spPr/>
      <dgm:t>
        <a:bodyPr/>
        <a:lstStyle/>
        <a:p>
          <a:r>
            <a:rPr lang="en-US" sz="1800" dirty="0"/>
            <a:t>Proposed non-standard tiling decomposition methodology</a:t>
          </a:r>
          <a:endParaRPr lang="en-IN" sz="1800" dirty="0"/>
        </a:p>
      </dgm:t>
    </dgm:pt>
    <dgm:pt modelId="{D351B76A-E4F8-401D-90AF-3321E675715D}" type="parTrans" cxnId="{E8FDDD5C-AC8D-47CC-8A42-5919725B5F91}">
      <dgm:prSet/>
      <dgm:spPr/>
      <dgm:t>
        <a:bodyPr/>
        <a:lstStyle/>
        <a:p>
          <a:endParaRPr lang="en-IN"/>
        </a:p>
      </dgm:t>
    </dgm:pt>
    <dgm:pt modelId="{7D4DD871-2E69-456C-B5BB-4782EF83EDE2}" type="sibTrans" cxnId="{E8FDDD5C-AC8D-47CC-8A42-5919725B5F91}">
      <dgm:prSet/>
      <dgm:spPr/>
      <dgm:t>
        <a:bodyPr/>
        <a:lstStyle/>
        <a:p>
          <a:endParaRPr lang="en-IN"/>
        </a:p>
      </dgm:t>
    </dgm:pt>
    <dgm:pt modelId="{E8DA21A2-921C-4F22-A5E6-227D8FF277E6}">
      <dgm:prSet phldrT="[Text]" custT="1"/>
      <dgm:spPr/>
      <dgm:t>
        <a:bodyPr/>
        <a:lstStyle/>
        <a:p>
          <a:r>
            <a:rPr lang="en-IN" sz="1800" dirty="0"/>
            <a:t>Can perform multiple modular multiplications simultaneously</a:t>
          </a:r>
        </a:p>
      </dgm:t>
    </dgm:pt>
    <dgm:pt modelId="{28E15BDD-FED9-4444-9853-91C23CDBFDB4}" type="parTrans" cxnId="{EB9EE61E-B219-47DC-8FB2-A2906396B77C}">
      <dgm:prSet/>
      <dgm:spPr/>
      <dgm:t>
        <a:bodyPr/>
        <a:lstStyle/>
        <a:p>
          <a:endParaRPr lang="en-IN"/>
        </a:p>
      </dgm:t>
    </dgm:pt>
    <dgm:pt modelId="{C1388888-9A18-4E16-BC7E-4D2FA33EA7B2}" type="sibTrans" cxnId="{EB9EE61E-B219-47DC-8FB2-A2906396B77C}">
      <dgm:prSet/>
      <dgm:spPr/>
      <dgm:t>
        <a:bodyPr/>
        <a:lstStyle/>
        <a:p>
          <a:endParaRPr lang="en-IN"/>
        </a:p>
      </dgm:t>
    </dgm:pt>
    <dgm:pt modelId="{F119822B-A40A-4C83-8885-8F97328E756C}">
      <dgm:prSet phldrT="[Text]" custT="1"/>
      <dgm:spPr/>
      <dgm:t>
        <a:bodyPr/>
        <a:lstStyle/>
        <a:p>
          <a:r>
            <a:rPr lang="en-IN" sz="1800" dirty="0"/>
            <a:t>Montgomery Multiplier</a:t>
          </a:r>
        </a:p>
      </dgm:t>
    </dgm:pt>
    <dgm:pt modelId="{90A84E17-651D-457A-976D-C6FFC0B64E30}" type="sibTrans" cxnId="{11455A65-B61B-48EE-97D5-43B379A03DA6}">
      <dgm:prSet/>
      <dgm:spPr/>
      <dgm:t>
        <a:bodyPr/>
        <a:lstStyle/>
        <a:p>
          <a:endParaRPr lang="en-IN"/>
        </a:p>
      </dgm:t>
    </dgm:pt>
    <dgm:pt modelId="{0B80ADBB-CB98-4556-8ED2-DFE5FDD8D7C7}" type="parTrans" cxnId="{11455A65-B61B-48EE-97D5-43B379A03DA6}">
      <dgm:prSet/>
      <dgm:spPr/>
      <dgm:t>
        <a:bodyPr/>
        <a:lstStyle/>
        <a:p>
          <a:endParaRPr lang="en-IN"/>
        </a:p>
      </dgm:t>
    </dgm:pt>
    <dgm:pt modelId="{D3FCF12F-61C5-4FF0-A337-4B0E5A02B62A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Proposed efficient circuit for 3:2, 4:2 and 5:2 compressors</a:t>
          </a:r>
        </a:p>
      </dgm:t>
    </dgm:pt>
    <dgm:pt modelId="{4CC05CBE-7EE5-4397-A411-18EB4C1110C4}" type="parTrans" cxnId="{EAF3817E-64D9-4CCB-B460-0182D87F22D8}">
      <dgm:prSet/>
      <dgm:spPr/>
      <dgm:t>
        <a:bodyPr/>
        <a:lstStyle/>
        <a:p>
          <a:endParaRPr lang="en-US"/>
        </a:p>
      </dgm:t>
    </dgm:pt>
    <dgm:pt modelId="{AB061A1A-8295-43EE-992D-1F5B62E2BC34}" type="sibTrans" cxnId="{EAF3817E-64D9-4CCB-B460-0182D87F22D8}">
      <dgm:prSet/>
      <dgm:spPr/>
      <dgm:t>
        <a:bodyPr/>
        <a:lstStyle/>
        <a:p>
          <a:endParaRPr lang="en-US"/>
        </a:p>
      </dgm:t>
    </dgm:pt>
    <dgm:pt modelId="{318A17ED-331A-4998-9056-C668458EFE6C}">
      <dgm:prSet phldrT="[Text]" custT="1"/>
      <dgm:spPr/>
      <dgm:t>
        <a:bodyPr/>
        <a:lstStyle/>
        <a:p>
          <a:r>
            <a:rPr lang="en-IN" sz="1800" dirty="0"/>
            <a:t>Results in reduced usage of DSP blocks</a:t>
          </a:r>
        </a:p>
      </dgm:t>
    </dgm:pt>
    <dgm:pt modelId="{E8745CED-9772-4FEE-AF84-D7BE3A8C9F84}" type="parTrans" cxnId="{D9E8253A-E278-4E02-8A25-E3E00AC19B0A}">
      <dgm:prSet/>
      <dgm:spPr/>
      <dgm:t>
        <a:bodyPr/>
        <a:lstStyle/>
        <a:p>
          <a:endParaRPr lang="en-US"/>
        </a:p>
      </dgm:t>
    </dgm:pt>
    <dgm:pt modelId="{9A8206F9-8864-4A23-B20B-9792E6CE82A7}" type="sibTrans" cxnId="{D9E8253A-E278-4E02-8A25-E3E00AC19B0A}">
      <dgm:prSet/>
      <dgm:spPr/>
      <dgm:t>
        <a:bodyPr/>
        <a:lstStyle/>
        <a:p>
          <a:endParaRPr lang="en-US"/>
        </a:p>
      </dgm:t>
    </dgm:pt>
    <dgm:pt modelId="{08107A10-6D31-468C-A21C-CF95B5CA9F11}" type="pres">
      <dgm:prSet presAssocID="{A1A59BEC-0EB4-48A1-A19B-9CF04C7D74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C273B3-8FE7-4E01-9867-8804DA3C3FA0}" type="pres">
      <dgm:prSet presAssocID="{1FBF594A-CF43-4CE6-8AFD-FFA48E3F440D}" presName="linNode" presStyleCnt="0"/>
      <dgm:spPr/>
    </dgm:pt>
    <dgm:pt modelId="{31DF71AD-7FC6-425C-80CE-147AC7B6ED78}" type="pres">
      <dgm:prSet presAssocID="{1FBF594A-CF43-4CE6-8AFD-FFA48E3F440D}" presName="parentText" presStyleLbl="node1" presStyleIdx="0" presStyleCnt="3" custScaleX="64174" custScaleY="28968" custLinFactNeighborX="-5426" custLinFactNeighborY="389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407B7-2E81-4DF4-834F-C5B7B4791715}" type="pres">
      <dgm:prSet presAssocID="{1FBF594A-CF43-4CE6-8AFD-FFA48E3F440D}" presName="descendantText" presStyleLbl="alignAccFollowNode1" presStyleIdx="0" presStyleCnt="3" custScaleX="119845" custScaleY="59105" custLinFactNeighborX="9033" custLinFactNeighborY="-5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7816A-8651-4D27-819F-1ABA4B88E6BE}" type="pres">
      <dgm:prSet presAssocID="{F8C254AF-E3F4-4841-8E42-91F9188E6D66}" presName="sp" presStyleCnt="0"/>
      <dgm:spPr/>
    </dgm:pt>
    <dgm:pt modelId="{2884C4C7-9FFD-4CDD-ABE0-8814BA258222}" type="pres">
      <dgm:prSet presAssocID="{7A5E500C-693D-48AF-9083-053D930F0282}" presName="linNode" presStyleCnt="0"/>
      <dgm:spPr/>
    </dgm:pt>
    <dgm:pt modelId="{27005ECC-9E84-40B1-9714-450EA04C4420}" type="pres">
      <dgm:prSet presAssocID="{7A5E500C-693D-48AF-9083-053D930F0282}" presName="parentText" presStyleLbl="node1" presStyleIdx="1" presStyleCnt="3" custScaleX="59387" custScaleY="34491" custLinFactNeighborX="1654" custLinFactNeighborY="-256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BF40C-2EA5-4DA3-AE1D-E75829EC3F33}" type="pres">
      <dgm:prSet presAssocID="{7A5E500C-693D-48AF-9083-053D930F0282}" presName="descendantText" presStyleLbl="alignAccFollowNode1" presStyleIdx="1" presStyleCnt="3" custScaleX="119058" custScaleY="66434" custLinFactNeighborX="6191" custLinFactNeighborY="-22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E2213F-1790-4696-886E-44BFA86C0559}" type="pres">
      <dgm:prSet presAssocID="{214F2DA6-1F5B-45BD-9BB0-BE72F9A314D9}" presName="sp" presStyleCnt="0"/>
      <dgm:spPr/>
    </dgm:pt>
    <dgm:pt modelId="{F0CEFD35-15BA-4FF5-B3E6-93356E9CFD49}" type="pres">
      <dgm:prSet presAssocID="{F119822B-A40A-4C83-8885-8F97328E756C}" presName="linNode" presStyleCnt="0"/>
      <dgm:spPr/>
    </dgm:pt>
    <dgm:pt modelId="{0A53344F-C79D-457B-BA6A-4F2248D05859}" type="pres">
      <dgm:prSet presAssocID="{F119822B-A40A-4C83-8885-8F97328E756C}" presName="parentText" presStyleLbl="node1" presStyleIdx="2" presStyleCnt="3" custScaleX="58002" custScaleY="42770" custLinFactNeighborX="3463" custLinFactNeighborY="-239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1EF872-8F46-412B-AAB3-54BD56F8B4BE}" type="pres">
      <dgm:prSet presAssocID="{F119822B-A40A-4C83-8885-8F97328E756C}" presName="descendantText" presStyleLbl="alignAccFollowNode1" presStyleIdx="2" presStyleCnt="3" custScaleX="117246" custScaleY="64098" custLinFactNeighborX="7196" custLinFactNeighborY="-4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2B2FD7-33C7-476B-A099-C4914DF3C0E3}" srcId="{1FBF594A-CF43-4CE6-8AFD-FFA48E3F440D}" destId="{53849C56-8692-4B59-846A-30E7BE2E2DF8}" srcOrd="0" destOrd="0" parTransId="{BE1AA110-46C1-4C3B-8592-CCF5A72387CA}" sibTransId="{0D208A4A-FF34-45B4-90F1-03105BE881C5}"/>
    <dgm:cxn modelId="{67437CEF-7D91-4CEF-98CB-9AFEFE5B050A}" type="presOf" srcId="{A1A59BEC-0EB4-48A1-A19B-9CF04C7D7492}" destId="{08107A10-6D31-468C-A21C-CF95B5CA9F11}" srcOrd="0" destOrd="0" presId="urn:microsoft.com/office/officeart/2005/8/layout/vList5"/>
    <dgm:cxn modelId="{9850D068-B7E2-484E-827E-70AE29C6F438}" type="presOf" srcId="{53849C56-8692-4B59-846A-30E7BE2E2DF8}" destId="{327407B7-2E81-4DF4-834F-C5B7B4791715}" srcOrd="0" destOrd="0" presId="urn:microsoft.com/office/officeart/2005/8/layout/vList5"/>
    <dgm:cxn modelId="{AB82DDA6-99F4-4987-A075-B73444D649D1}" type="presOf" srcId="{F119822B-A40A-4C83-8885-8F97328E756C}" destId="{0A53344F-C79D-457B-BA6A-4F2248D05859}" srcOrd="0" destOrd="0" presId="urn:microsoft.com/office/officeart/2005/8/layout/vList5"/>
    <dgm:cxn modelId="{11455A65-B61B-48EE-97D5-43B379A03DA6}" srcId="{A1A59BEC-0EB4-48A1-A19B-9CF04C7D7492}" destId="{F119822B-A40A-4C83-8885-8F97328E756C}" srcOrd="2" destOrd="0" parTransId="{0B80ADBB-CB98-4556-8ED2-DFE5FDD8D7C7}" sibTransId="{90A84E17-651D-457A-976D-C6FFC0B64E30}"/>
    <dgm:cxn modelId="{EAF3817E-64D9-4CCB-B460-0182D87F22D8}" srcId="{1FBF594A-CF43-4CE6-8AFD-FFA48E3F440D}" destId="{D3FCF12F-61C5-4FF0-A337-4B0E5A02B62A}" srcOrd="1" destOrd="0" parTransId="{4CC05CBE-7EE5-4397-A411-18EB4C1110C4}" sibTransId="{AB061A1A-8295-43EE-992D-1F5B62E2BC34}"/>
    <dgm:cxn modelId="{D031E366-419C-48E4-B38E-C2C48B1ACE77}" srcId="{A1A59BEC-0EB4-48A1-A19B-9CF04C7D7492}" destId="{1FBF594A-CF43-4CE6-8AFD-FFA48E3F440D}" srcOrd="0" destOrd="0" parTransId="{38BCA17A-2B87-4F52-87BE-FF397DAD9DA6}" sibTransId="{F8C254AF-E3F4-4841-8E42-91F9188E6D66}"/>
    <dgm:cxn modelId="{E00A4633-0930-460A-8463-E7FED1CC5303}" type="presOf" srcId="{DFFF6263-8740-4E9F-BA56-6C486E0F97BD}" destId="{5B1EF872-8F46-412B-AAB3-54BD56F8B4BE}" srcOrd="0" destOrd="1" presId="urn:microsoft.com/office/officeart/2005/8/layout/vList5"/>
    <dgm:cxn modelId="{A019F5ED-67DA-40B4-84EF-CD7E0265A1F5}" type="presOf" srcId="{1FBF594A-CF43-4CE6-8AFD-FFA48E3F440D}" destId="{31DF71AD-7FC6-425C-80CE-147AC7B6ED78}" srcOrd="0" destOrd="0" presId="urn:microsoft.com/office/officeart/2005/8/layout/vList5"/>
    <dgm:cxn modelId="{BA416552-A08C-4B91-9038-5676F24F6596}" srcId="{A1A59BEC-0EB4-48A1-A19B-9CF04C7D7492}" destId="{7A5E500C-693D-48AF-9083-053D930F0282}" srcOrd="1" destOrd="0" parTransId="{235A0219-EFA0-4828-BD41-B46B967E27C7}" sibTransId="{214F2DA6-1F5B-45BD-9BB0-BE72F9A314D9}"/>
    <dgm:cxn modelId="{816E3E3E-0467-458A-AE0A-8E1EEBE80C53}" type="presOf" srcId="{460E3899-F168-4254-AAEC-C4F0D7BD0AAB}" destId="{6AEBF40C-2EA5-4DA3-AE1D-E75829EC3F33}" srcOrd="0" destOrd="1" presId="urn:microsoft.com/office/officeart/2005/8/layout/vList5"/>
    <dgm:cxn modelId="{CD711EF3-CBB1-4EAF-829B-3B5A31B01244}" type="presOf" srcId="{7A5E500C-693D-48AF-9083-053D930F0282}" destId="{27005ECC-9E84-40B1-9714-450EA04C4420}" srcOrd="0" destOrd="0" presId="urn:microsoft.com/office/officeart/2005/8/layout/vList5"/>
    <dgm:cxn modelId="{4DBC47B3-68A6-4755-B38F-A6BF269465A8}" type="presOf" srcId="{06E2EFAF-4AC0-435F-A15B-BACC454ACE12}" destId="{5B1EF872-8F46-412B-AAB3-54BD56F8B4BE}" srcOrd="0" destOrd="0" presId="urn:microsoft.com/office/officeart/2005/8/layout/vList5"/>
    <dgm:cxn modelId="{8188FCCC-42CA-4C93-9943-6A875142BF84}" type="presOf" srcId="{E8DA21A2-921C-4F22-A5E6-227D8FF277E6}" destId="{5B1EF872-8F46-412B-AAB3-54BD56F8B4BE}" srcOrd="0" destOrd="2" presId="urn:microsoft.com/office/officeart/2005/8/layout/vList5"/>
    <dgm:cxn modelId="{BCFEC97F-91FD-4749-8895-6BA270640946}" srcId="{7A5E500C-693D-48AF-9083-053D930F0282}" destId="{7593624F-072C-40E4-A3BF-63217E98A646}" srcOrd="0" destOrd="0" parTransId="{8B0C6348-D4FB-4DD7-B303-36C3DB9CCB76}" sibTransId="{6E907D5D-3919-41BF-8E3E-BBDC6BB1BC9C}"/>
    <dgm:cxn modelId="{D9E8253A-E278-4E02-8A25-E3E00AC19B0A}" srcId="{7A5E500C-693D-48AF-9083-053D930F0282}" destId="{318A17ED-331A-4998-9056-C668458EFE6C}" srcOrd="2" destOrd="0" parTransId="{E8745CED-9772-4FEE-AF84-D7BE3A8C9F84}" sibTransId="{9A8206F9-8864-4A23-B20B-9792E6CE82A7}"/>
    <dgm:cxn modelId="{EB9EE61E-B219-47DC-8FB2-A2906396B77C}" srcId="{F119822B-A40A-4C83-8885-8F97328E756C}" destId="{E8DA21A2-921C-4F22-A5E6-227D8FF277E6}" srcOrd="2" destOrd="0" parTransId="{28E15BDD-FED9-4444-9853-91C23CDBFDB4}" sibTransId="{C1388888-9A18-4E16-BC7E-4D2FA33EA7B2}"/>
    <dgm:cxn modelId="{A7709A24-5DF2-458E-9CAD-EF5FD461CA9F}" type="presOf" srcId="{D3FCF12F-61C5-4FF0-A337-4B0E5A02B62A}" destId="{327407B7-2E81-4DF4-834F-C5B7B4791715}" srcOrd="0" destOrd="1" presId="urn:microsoft.com/office/officeart/2005/8/layout/vList5"/>
    <dgm:cxn modelId="{375FB02F-FBB4-492F-BCB9-36BAFEADE3AC}" srcId="{F119822B-A40A-4C83-8885-8F97328E756C}" destId="{06E2EFAF-4AC0-435F-A15B-BACC454ACE12}" srcOrd="0" destOrd="0" parTransId="{12DD1BA6-9C4A-46F3-B9F0-72D17E7E994F}" sibTransId="{A62EB687-13FC-44EB-BCC9-F01B7F373D07}"/>
    <dgm:cxn modelId="{6C9DFAFC-6323-4819-B63C-1F898E2EB43C}" type="presOf" srcId="{318A17ED-331A-4998-9056-C668458EFE6C}" destId="{6AEBF40C-2EA5-4DA3-AE1D-E75829EC3F33}" srcOrd="0" destOrd="2" presId="urn:microsoft.com/office/officeart/2005/8/layout/vList5"/>
    <dgm:cxn modelId="{E8FDDD5C-AC8D-47CC-8A42-5919725B5F91}" srcId="{7A5E500C-693D-48AF-9083-053D930F0282}" destId="{460E3899-F168-4254-AAEC-C4F0D7BD0AAB}" srcOrd="1" destOrd="0" parTransId="{D351B76A-E4F8-401D-90AF-3321E675715D}" sibTransId="{7D4DD871-2E69-456C-B5BB-4782EF83EDE2}"/>
    <dgm:cxn modelId="{87621FDD-CEA4-4690-95C3-49FBEFFF7E12}" srcId="{F119822B-A40A-4C83-8885-8F97328E756C}" destId="{DFFF6263-8740-4E9F-BA56-6C486E0F97BD}" srcOrd="1" destOrd="0" parTransId="{181B2659-0CF0-458B-ACCB-6E97E4781C07}" sibTransId="{4DF42157-1197-41A7-A970-55163F5C6700}"/>
    <dgm:cxn modelId="{F000C5B8-5195-4AE3-A29F-6D0C1B99FC50}" type="presOf" srcId="{7593624F-072C-40E4-A3BF-63217E98A646}" destId="{6AEBF40C-2EA5-4DA3-AE1D-E75829EC3F33}" srcOrd="0" destOrd="0" presId="urn:microsoft.com/office/officeart/2005/8/layout/vList5"/>
    <dgm:cxn modelId="{6DE8A49B-F9E8-4C7C-91C6-A676177F3DD0}" type="presParOf" srcId="{08107A10-6D31-468C-A21C-CF95B5CA9F11}" destId="{5FC273B3-8FE7-4E01-9867-8804DA3C3FA0}" srcOrd="0" destOrd="0" presId="urn:microsoft.com/office/officeart/2005/8/layout/vList5"/>
    <dgm:cxn modelId="{CAB1C4C1-180B-4CC0-9A14-52B4027C502E}" type="presParOf" srcId="{5FC273B3-8FE7-4E01-9867-8804DA3C3FA0}" destId="{31DF71AD-7FC6-425C-80CE-147AC7B6ED78}" srcOrd="0" destOrd="0" presId="urn:microsoft.com/office/officeart/2005/8/layout/vList5"/>
    <dgm:cxn modelId="{5A025D9A-67C2-43C9-B180-1F27714AD990}" type="presParOf" srcId="{5FC273B3-8FE7-4E01-9867-8804DA3C3FA0}" destId="{327407B7-2E81-4DF4-834F-C5B7B4791715}" srcOrd="1" destOrd="0" presId="urn:microsoft.com/office/officeart/2005/8/layout/vList5"/>
    <dgm:cxn modelId="{5C5041B0-B455-40C6-98C9-9EC57F3B7161}" type="presParOf" srcId="{08107A10-6D31-468C-A21C-CF95B5CA9F11}" destId="{81A7816A-8651-4D27-819F-1ABA4B88E6BE}" srcOrd="1" destOrd="0" presId="urn:microsoft.com/office/officeart/2005/8/layout/vList5"/>
    <dgm:cxn modelId="{C9425F0E-0601-4C26-9E87-7D0D3A0740BF}" type="presParOf" srcId="{08107A10-6D31-468C-A21C-CF95B5CA9F11}" destId="{2884C4C7-9FFD-4CDD-ABE0-8814BA258222}" srcOrd="2" destOrd="0" presId="urn:microsoft.com/office/officeart/2005/8/layout/vList5"/>
    <dgm:cxn modelId="{D05D80EC-59DA-49A6-8FB1-5010C217504E}" type="presParOf" srcId="{2884C4C7-9FFD-4CDD-ABE0-8814BA258222}" destId="{27005ECC-9E84-40B1-9714-450EA04C4420}" srcOrd="0" destOrd="0" presId="urn:microsoft.com/office/officeart/2005/8/layout/vList5"/>
    <dgm:cxn modelId="{D99D11A3-055F-4830-9958-BA657841F418}" type="presParOf" srcId="{2884C4C7-9FFD-4CDD-ABE0-8814BA258222}" destId="{6AEBF40C-2EA5-4DA3-AE1D-E75829EC3F33}" srcOrd="1" destOrd="0" presId="urn:microsoft.com/office/officeart/2005/8/layout/vList5"/>
    <dgm:cxn modelId="{13F200A1-604D-4D97-8477-921B7E9BE63C}" type="presParOf" srcId="{08107A10-6D31-468C-A21C-CF95B5CA9F11}" destId="{7EE2213F-1790-4696-886E-44BFA86C0559}" srcOrd="3" destOrd="0" presId="urn:microsoft.com/office/officeart/2005/8/layout/vList5"/>
    <dgm:cxn modelId="{DAE88B0A-8F87-4619-BD05-DA6EF2C88D93}" type="presParOf" srcId="{08107A10-6D31-468C-A21C-CF95B5CA9F11}" destId="{F0CEFD35-15BA-4FF5-B3E6-93356E9CFD49}" srcOrd="4" destOrd="0" presId="urn:microsoft.com/office/officeart/2005/8/layout/vList5"/>
    <dgm:cxn modelId="{0774DD96-D3B1-432F-8DB2-DB000FB13CD2}" type="presParOf" srcId="{F0CEFD35-15BA-4FF5-B3E6-93356E9CFD49}" destId="{0A53344F-C79D-457B-BA6A-4F2248D05859}" srcOrd="0" destOrd="0" presId="urn:microsoft.com/office/officeart/2005/8/layout/vList5"/>
    <dgm:cxn modelId="{052943DB-26F3-4FA2-A1A8-F220F279855B}" type="presParOf" srcId="{F0CEFD35-15BA-4FF5-B3E6-93356E9CFD49}" destId="{5B1EF872-8F46-412B-AAB3-54BD56F8B4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E72F24-A156-400B-B690-34A044477D76}" type="doc">
      <dgm:prSet loTypeId="urn:microsoft.com/office/officeart/2005/8/layout/vList2#1" loCatId="list" qsTypeId="urn:microsoft.com/office/officeart/2005/8/quickstyle/simple1#3" qsCatId="simple" csTypeId="urn:microsoft.com/office/officeart/2005/8/colors/accent1_2#2" csCatId="accent1" phldr="1"/>
      <dgm:spPr/>
      <dgm:t>
        <a:bodyPr/>
        <a:lstStyle/>
        <a:p>
          <a:endParaRPr lang="en-US"/>
        </a:p>
      </dgm:t>
    </dgm:pt>
    <dgm:pt modelId="{A5D2DD27-13EE-438B-82F6-0304F92B7AE4}">
      <dgm:prSet phldrT="[Text]" custT="1"/>
      <dgm:spPr/>
      <dgm:t>
        <a:bodyPr/>
        <a:lstStyle/>
        <a:p>
          <a:r>
            <a:rPr lang="en-IN" sz="1800" b="1" i="0" dirty="0"/>
            <a:t>Extension to short </a:t>
          </a:r>
          <a:r>
            <a:rPr lang="en-IN" sz="1800" b="1" dirty="0" err="1">
              <a:solidFill>
                <a:schemeClr val="bg1"/>
              </a:solidFill>
            </a:rPr>
            <a:t>Weierstrass</a:t>
          </a:r>
          <a:r>
            <a:rPr lang="en-IN" sz="1800" b="1" dirty="0">
              <a:solidFill>
                <a:schemeClr val="bg1"/>
              </a:solidFill>
            </a:rPr>
            <a:t> Curve</a:t>
          </a:r>
          <a:endParaRPr lang="en-US" sz="1800" dirty="0"/>
        </a:p>
      </dgm:t>
    </dgm:pt>
    <dgm:pt modelId="{96F65920-13CC-4B87-ABFC-E05A0BED80FD}" type="parTrans" cxnId="{66E0C09C-176F-47F5-972F-5CF199DAD24E}">
      <dgm:prSet/>
      <dgm:spPr/>
      <dgm:t>
        <a:bodyPr/>
        <a:lstStyle/>
        <a:p>
          <a:endParaRPr lang="en-US"/>
        </a:p>
      </dgm:t>
    </dgm:pt>
    <dgm:pt modelId="{8FB82572-73F3-423B-8B0A-3D77D5CF4841}" type="sibTrans" cxnId="{66E0C09C-176F-47F5-972F-5CF199DAD24E}">
      <dgm:prSet/>
      <dgm:spPr/>
      <dgm:t>
        <a:bodyPr/>
        <a:lstStyle/>
        <a:p>
          <a:endParaRPr lang="en-US"/>
        </a:p>
      </dgm:t>
    </dgm:pt>
    <dgm:pt modelId="{3D6ABCDA-CE4C-45C1-87CB-AEA9B120B190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IN" sz="1400" b="0" dirty="0"/>
            <a:t>The overhead of the architecture which supports scalar multiplication in both Montgomery and short </a:t>
          </a:r>
          <a:r>
            <a:rPr lang="en-IN" sz="1400" b="0" dirty="0" err="1"/>
            <a:t>Weierstrass</a:t>
          </a:r>
          <a:r>
            <a:rPr lang="en-IN" sz="1400" b="0" dirty="0"/>
            <a:t> curves is 5079 LUTs, 7510 flip-flops, 2223 slices, 40 DSPs and 9 BRAMs. </a:t>
          </a:r>
          <a:endParaRPr lang="en-US" sz="1400" b="0" dirty="0"/>
        </a:p>
      </dgm:t>
    </dgm:pt>
    <dgm:pt modelId="{E1D37816-C821-4EF5-961B-DDCBFAEC6E72}" type="parTrans" cxnId="{7BEB77B7-95C1-4F3E-910E-2E2228F4196C}">
      <dgm:prSet/>
      <dgm:spPr/>
      <dgm:t>
        <a:bodyPr/>
        <a:lstStyle/>
        <a:p>
          <a:endParaRPr lang="en-US"/>
        </a:p>
      </dgm:t>
    </dgm:pt>
    <dgm:pt modelId="{DB837B48-0EEC-44D0-9F61-2870CD373FDD}" type="sibTrans" cxnId="{7BEB77B7-95C1-4F3E-910E-2E2228F4196C}">
      <dgm:prSet/>
      <dgm:spPr/>
      <dgm:t>
        <a:bodyPr/>
        <a:lstStyle/>
        <a:p>
          <a:endParaRPr lang="en-US"/>
        </a:p>
      </dgm:t>
    </dgm:pt>
    <dgm:pt modelId="{1D28BBF1-4282-454D-B188-D4122DD7D678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IN" sz="1400" b="0" dirty="0"/>
            <a:t>The critical path become 4</a:t>
          </a:r>
          <a:r>
            <a:rPr lang="en-IN" sz="1400" b="0" i="1" dirty="0"/>
            <a:t>.</a:t>
          </a:r>
          <a:r>
            <a:rPr lang="en-IN" sz="1400" b="0" dirty="0"/>
            <a:t>8 ns (208</a:t>
          </a:r>
          <a:r>
            <a:rPr lang="en-IN" sz="1400" b="0" i="1" dirty="0"/>
            <a:t>.</a:t>
          </a:r>
          <a:r>
            <a:rPr lang="en-IN" sz="1400" b="0" dirty="0"/>
            <a:t>3 MHz) </a:t>
          </a:r>
        </a:p>
      </dgm:t>
    </dgm:pt>
    <dgm:pt modelId="{CFBAC759-B206-4E57-9B9C-FA013F4FAEA9}" type="parTrans" cxnId="{26668968-0C3B-47CE-8308-B7CA935A5233}">
      <dgm:prSet/>
      <dgm:spPr/>
      <dgm:t>
        <a:bodyPr/>
        <a:lstStyle/>
        <a:p>
          <a:endParaRPr lang="en-US"/>
        </a:p>
      </dgm:t>
    </dgm:pt>
    <dgm:pt modelId="{427CFC1C-A564-4475-A2A0-39EF6E801AAC}" type="sibTrans" cxnId="{26668968-0C3B-47CE-8308-B7CA935A5233}">
      <dgm:prSet/>
      <dgm:spPr/>
      <dgm:t>
        <a:bodyPr/>
        <a:lstStyle/>
        <a:p>
          <a:endParaRPr lang="en-US"/>
        </a:p>
      </dgm:t>
    </dgm:pt>
    <dgm:pt modelId="{5561B398-2727-42AF-A207-89293BCBF96F}">
      <dgm:prSet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20000"/>
            </a:spcAft>
          </a:pPr>
          <a:r>
            <a:rPr lang="en-IN" sz="1400" b="0" dirty="0"/>
            <a:t>The total clock cycle requirement to perform two parallel scalar multiplications is 191070 and the corresponding latency is 918 </a:t>
          </a:r>
          <a:r>
            <a:rPr lang="en-IN" sz="1400" b="0" i="1" dirty="0" err="1"/>
            <a:t>μs</a:t>
          </a:r>
          <a:r>
            <a:rPr lang="en-IN" sz="1400" b="0" dirty="0"/>
            <a:t>.</a:t>
          </a:r>
        </a:p>
      </dgm:t>
    </dgm:pt>
    <dgm:pt modelId="{E43DEAE5-5C9F-418D-BEEC-41FAD1BADF7F}" type="parTrans" cxnId="{7720607D-04D2-4CD4-8995-7F20001E1332}">
      <dgm:prSet/>
      <dgm:spPr/>
      <dgm:t>
        <a:bodyPr/>
        <a:lstStyle/>
        <a:p>
          <a:endParaRPr lang="en-US"/>
        </a:p>
      </dgm:t>
    </dgm:pt>
    <dgm:pt modelId="{4FA950FA-E4CD-4CE7-9079-B2A7AFD8268B}" type="sibTrans" cxnId="{7720607D-04D2-4CD4-8995-7F20001E1332}">
      <dgm:prSet/>
      <dgm:spPr/>
      <dgm:t>
        <a:bodyPr/>
        <a:lstStyle/>
        <a:p>
          <a:endParaRPr lang="en-US"/>
        </a:p>
      </dgm:t>
    </dgm:pt>
    <dgm:pt modelId="{8F0F2CF9-1AF0-4415-97B3-C72B9408CAE3}" type="pres">
      <dgm:prSet presAssocID="{49E72F24-A156-400B-B690-34A044477D7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99BABD7-F660-4DCC-AAF2-AD173744CECD}" type="pres">
      <dgm:prSet presAssocID="{A5D2DD27-13EE-438B-82F6-0304F92B7AE4}" presName="parentText" presStyleLbl="node1" presStyleIdx="0" presStyleCnt="1" custScaleX="100000" custScaleY="33581" custLinFactNeighborX="-449" custLinFactNeighborY="677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DBB17-2FCF-497F-AFB8-96466B40A3FA}" type="pres">
      <dgm:prSet presAssocID="{A5D2DD27-13EE-438B-82F6-0304F92B7AE4}" presName="childText" presStyleLbl="revTx" presStyleIdx="0" presStyleCnt="1" custLinFactNeighborY="71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9A48FC-DC7D-4056-8AB1-339502DB091E}" type="presOf" srcId="{49E72F24-A156-400B-B690-34A044477D76}" destId="{8F0F2CF9-1AF0-4415-97B3-C72B9408CAE3}" srcOrd="0" destOrd="0" presId="urn:microsoft.com/office/officeart/2005/8/layout/vList2#1"/>
    <dgm:cxn modelId="{F83160B5-169B-4368-A16D-B8FBADC078DC}" type="presOf" srcId="{1D28BBF1-4282-454D-B188-D4122DD7D678}" destId="{034DBB17-2FCF-497F-AFB8-96466B40A3FA}" srcOrd="0" destOrd="1" presId="urn:microsoft.com/office/officeart/2005/8/layout/vList2#1"/>
    <dgm:cxn modelId="{06563A45-0D72-43B1-9A3C-1D5CA9F2CE07}" type="presOf" srcId="{5561B398-2727-42AF-A207-89293BCBF96F}" destId="{034DBB17-2FCF-497F-AFB8-96466B40A3FA}" srcOrd="0" destOrd="2" presId="urn:microsoft.com/office/officeart/2005/8/layout/vList2#1"/>
    <dgm:cxn modelId="{66E0C09C-176F-47F5-972F-5CF199DAD24E}" srcId="{49E72F24-A156-400B-B690-34A044477D76}" destId="{A5D2DD27-13EE-438B-82F6-0304F92B7AE4}" srcOrd="0" destOrd="0" parTransId="{96F65920-13CC-4B87-ABFC-E05A0BED80FD}" sibTransId="{8FB82572-73F3-423B-8B0A-3D77D5CF4841}"/>
    <dgm:cxn modelId="{26668968-0C3B-47CE-8308-B7CA935A5233}" srcId="{A5D2DD27-13EE-438B-82F6-0304F92B7AE4}" destId="{1D28BBF1-4282-454D-B188-D4122DD7D678}" srcOrd="1" destOrd="0" parTransId="{CFBAC759-B206-4E57-9B9C-FA013F4FAEA9}" sibTransId="{427CFC1C-A564-4475-A2A0-39EF6E801AAC}"/>
    <dgm:cxn modelId="{B1A9C106-502B-4053-B0ED-27E50ED9C82A}" type="presOf" srcId="{A5D2DD27-13EE-438B-82F6-0304F92B7AE4}" destId="{F99BABD7-F660-4DCC-AAF2-AD173744CECD}" srcOrd="0" destOrd="0" presId="urn:microsoft.com/office/officeart/2005/8/layout/vList2#1"/>
    <dgm:cxn modelId="{2E89EACD-28DF-4396-8FC2-D5220F37B2EF}" type="presOf" srcId="{3D6ABCDA-CE4C-45C1-87CB-AEA9B120B190}" destId="{034DBB17-2FCF-497F-AFB8-96466B40A3FA}" srcOrd="0" destOrd="0" presId="urn:microsoft.com/office/officeart/2005/8/layout/vList2#1"/>
    <dgm:cxn modelId="{7BEB77B7-95C1-4F3E-910E-2E2228F4196C}" srcId="{A5D2DD27-13EE-438B-82F6-0304F92B7AE4}" destId="{3D6ABCDA-CE4C-45C1-87CB-AEA9B120B190}" srcOrd="0" destOrd="0" parTransId="{E1D37816-C821-4EF5-961B-DDCBFAEC6E72}" sibTransId="{DB837B48-0EEC-44D0-9F61-2870CD373FDD}"/>
    <dgm:cxn modelId="{7720607D-04D2-4CD4-8995-7F20001E1332}" srcId="{A5D2DD27-13EE-438B-82F6-0304F92B7AE4}" destId="{5561B398-2727-42AF-A207-89293BCBF96F}" srcOrd="2" destOrd="0" parTransId="{E43DEAE5-5C9F-418D-BEEC-41FAD1BADF7F}" sibTransId="{4FA950FA-E4CD-4CE7-9079-B2A7AFD8268B}"/>
    <dgm:cxn modelId="{4BFC4DF6-5373-47E1-9829-490EB7E0BCFA}" type="presParOf" srcId="{8F0F2CF9-1AF0-4415-97B3-C72B9408CAE3}" destId="{F99BABD7-F660-4DCC-AAF2-AD173744CECD}" srcOrd="0" destOrd="0" presId="urn:microsoft.com/office/officeart/2005/8/layout/vList2#1"/>
    <dgm:cxn modelId="{DF37F505-F642-4D6E-BFBB-B59501994059}" type="presParOf" srcId="{8F0F2CF9-1AF0-4415-97B3-C72B9408CAE3}" destId="{034DBB17-2FCF-497F-AFB8-96466B40A3FA}" srcOrd="1" destOrd="0" presId="urn:microsoft.com/office/officeart/2005/8/layout/v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A59BEC-0EB4-48A1-A19B-9CF04C7D7492}" type="doc">
      <dgm:prSet loTypeId="urn:microsoft.com/office/officeart/2005/8/layout/vList5" loCatId="list" qsTypeId="urn:microsoft.com/office/officeart/2005/8/quickstyle/simple1#4" qsCatId="simple" csTypeId="urn:microsoft.com/office/officeart/2005/8/colors/accent1_2#3" csCatId="accent1" phldr="1"/>
      <dgm:spPr/>
      <dgm:t>
        <a:bodyPr/>
        <a:lstStyle/>
        <a:p>
          <a:endParaRPr lang="en-IN"/>
        </a:p>
      </dgm:t>
    </dgm:pt>
    <dgm:pt modelId="{1FBF594A-CF43-4CE6-8AFD-FFA48E3F440D}">
      <dgm:prSet phldrT="[Text]" custT="1"/>
      <dgm:spPr/>
      <dgm:t>
        <a:bodyPr/>
        <a:lstStyle/>
        <a:p>
          <a:r>
            <a:rPr lang="en-IN" sz="1800" dirty="0"/>
            <a:t>ECC architecture for generic Montgomery Curve</a:t>
          </a:r>
        </a:p>
      </dgm:t>
    </dgm:pt>
    <dgm:pt modelId="{38BCA17A-2B87-4F52-87BE-FF397DAD9DA6}" type="parTrans" cxnId="{D031E366-419C-48E4-B38E-C2C48B1ACE77}">
      <dgm:prSet/>
      <dgm:spPr/>
      <dgm:t>
        <a:bodyPr/>
        <a:lstStyle/>
        <a:p>
          <a:endParaRPr lang="en-IN"/>
        </a:p>
      </dgm:t>
    </dgm:pt>
    <dgm:pt modelId="{F8C254AF-E3F4-4841-8E42-91F9188E6D66}" type="sibTrans" cxnId="{D031E366-419C-48E4-B38E-C2C48B1ACE77}">
      <dgm:prSet/>
      <dgm:spPr/>
      <dgm:t>
        <a:bodyPr/>
        <a:lstStyle/>
        <a:p>
          <a:endParaRPr lang="en-IN"/>
        </a:p>
      </dgm:t>
    </dgm:pt>
    <dgm:pt modelId="{53849C56-8692-4B59-846A-30E7BE2E2DF8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Have used previously discussed Montgomery multiplier in redundant number system performing two parallel multiplications</a:t>
          </a:r>
        </a:p>
      </dgm:t>
    </dgm:pt>
    <dgm:pt modelId="{BE1AA110-46C1-4C3B-8592-CCF5A72387CA}" type="parTrans" cxnId="{C92B2FD7-33C7-476B-A099-C4914DF3C0E3}">
      <dgm:prSet/>
      <dgm:spPr/>
      <dgm:t>
        <a:bodyPr/>
        <a:lstStyle/>
        <a:p>
          <a:endParaRPr lang="en-IN"/>
        </a:p>
      </dgm:t>
    </dgm:pt>
    <dgm:pt modelId="{0D208A4A-FF34-45B4-90F1-03105BE881C5}" type="sibTrans" cxnId="{C92B2FD7-33C7-476B-A099-C4914DF3C0E3}">
      <dgm:prSet/>
      <dgm:spPr/>
      <dgm:t>
        <a:bodyPr/>
        <a:lstStyle/>
        <a:p>
          <a:endParaRPr lang="en-IN"/>
        </a:p>
      </dgm:t>
    </dgm:pt>
    <dgm:pt modelId="{D3FCF12F-61C5-4FF0-A337-4B0E5A02B62A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Proposed efficient scheduling for performing two parallel scalar multiplication</a:t>
          </a:r>
        </a:p>
      </dgm:t>
    </dgm:pt>
    <dgm:pt modelId="{4CC05CBE-7EE5-4397-A411-18EB4C1110C4}" type="parTrans" cxnId="{EAF3817E-64D9-4CCB-B460-0182D87F22D8}">
      <dgm:prSet/>
      <dgm:spPr/>
      <dgm:t>
        <a:bodyPr/>
        <a:lstStyle/>
        <a:p>
          <a:endParaRPr lang="en-US"/>
        </a:p>
      </dgm:t>
    </dgm:pt>
    <dgm:pt modelId="{AB061A1A-8295-43EE-992D-1F5B62E2BC34}" type="sibTrans" cxnId="{EAF3817E-64D9-4CCB-B460-0182D87F22D8}">
      <dgm:prSet/>
      <dgm:spPr/>
      <dgm:t>
        <a:bodyPr/>
        <a:lstStyle/>
        <a:p>
          <a:endParaRPr lang="en-US"/>
        </a:p>
      </dgm:t>
    </dgm:pt>
    <dgm:pt modelId="{37784752-158E-4826-87D6-DE1667D01760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Result shows comparable performance with existing designs of Curve-25519 with the added advantage of flexibility in curve choice</a:t>
          </a:r>
        </a:p>
      </dgm:t>
    </dgm:pt>
    <dgm:pt modelId="{0C1CC961-7C59-4B6E-BAFA-32028B72191F}" type="parTrans" cxnId="{0B99AFFC-8BC9-4FD2-B3C8-C5338E10923C}">
      <dgm:prSet/>
      <dgm:spPr/>
      <dgm:t>
        <a:bodyPr/>
        <a:lstStyle/>
        <a:p>
          <a:endParaRPr lang="en-US"/>
        </a:p>
      </dgm:t>
    </dgm:pt>
    <dgm:pt modelId="{A412DEEA-9572-44A3-B876-377F0E8C2454}" type="sibTrans" cxnId="{0B99AFFC-8BC9-4FD2-B3C8-C5338E10923C}">
      <dgm:prSet/>
      <dgm:spPr/>
      <dgm:t>
        <a:bodyPr/>
        <a:lstStyle/>
        <a:p>
          <a:endParaRPr lang="en-US"/>
        </a:p>
      </dgm:t>
    </dgm:pt>
    <dgm:pt modelId="{026BDA1B-D6F2-4174-8220-EEE48430E1AD}">
      <dgm:prSet phldrT="[Text]"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Can be extended to short </a:t>
          </a:r>
          <a:r>
            <a:rPr lang="en-IN" sz="1800" b="0" dirty="0" err="1">
              <a:solidFill>
                <a:schemeClr val="tx1"/>
              </a:solidFill>
            </a:rPr>
            <a:t>Weierstrass</a:t>
          </a:r>
          <a:r>
            <a:rPr lang="en-IN" sz="1800" b="0" dirty="0">
              <a:solidFill>
                <a:schemeClr val="tx1"/>
              </a:solidFill>
            </a:rPr>
            <a:t> curves also</a:t>
          </a:r>
        </a:p>
      </dgm:t>
    </dgm:pt>
    <dgm:pt modelId="{17E1D761-7EE0-49C1-B400-CCE4362D472F}" type="parTrans" cxnId="{5C615A27-3A35-48F8-9470-B0EBE04CED44}">
      <dgm:prSet/>
      <dgm:spPr/>
      <dgm:t>
        <a:bodyPr/>
        <a:lstStyle/>
        <a:p>
          <a:endParaRPr lang="en-US"/>
        </a:p>
      </dgm:t>
    </dgm:pt>
    <dgm:pt modelId="{6F772A10-4F42-4A7D-9012-A811D2F19230}" type="sibTrans" cxnId="{5C615A27-3A35-48F8-9470-B0EBE04CED44}">
      <dgm:prSet/>
      <dgm:spPr/>
      <dgm:t>
        <a:bodyPr/>
        <a:lstStyle/>
        <a:p>
          <a:endParaRPr lang="en-US"/>
        </a:p>
      </dgm:t>
    </dgm:pt>
    <dgm:pt modelId="{08107A10-6D31-468C-A21C-CF95B5CA9F11}" type="pres">
      <dgm:prSet presAssocID="{A1A59BEC-0EB4-48A1-A19B-9CF04C7D749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C273B3-8FE7-4E01-9867-8804DA3C3FA0}" type="pres">
      <dgm:prSet presAssocID="{1FBF594A-CF43-4CE6-8AFD-FFA48E3F440D}" presName="linNode" presStyleCnt="0"/>
      <dgm:spPr/>
    </dgm:pt>
    <dgm:pt modelId="{31DF71AD-7FC6-425C-80CE-147AC7B6ED78}" type="pres">
      <dgm:prSet presAssocID="{1FBF594A-CF43-4CE6-8AFD-FFA48E3F440D}" presName="parentText" presStyleLbl="node1" presStyleIdx="0" presStyleCnt="1" custScaleX="75224" custScaleY="42586" custLinFactNeighborX="400" custLinFactNeighborY="-314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407B7-2E81-4DF4-834F-C5B7B4791715}" type="pres">
      <dgm:prSet presAssocID="{1FBF594A-CF43-4CE6-8AFD-FFA48E3F440D}" presName="descendantText" presStyleLbl="alignAccFollowNode1" presStyleIdx="0" presStyleCnt="1" custScaleX="117981" custScaleY="102858" custLinFactNeighborX="2504" custLinFactNeighborY="-4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99AFFC-8BC9-4FD2-B3C8-C5338E10923C}" srcId="{1FBF594A-CF43-4CE6-8AFD-FFA48E3F440D}" destId="{37784752-158E-4826-87D6-DE1667D01760}" srcOrd="2" destOrd="0" parTransId="{0C1CC961-7C59-4B6E-BAFA-32028B72191F}" sibTransId="{A412DEEA-9572-44A3-B876-377F0E8C2454}"/>
    <dgm:cxn modelId="{C92B2FD7-33C7-476B-A099-C4914DF3C0E3}" srcId="{1FBF594A-CF43-4CE6-8AFD-FFA48E3F440D}" destId="{53849C56-8692-4B59-846A-30E7BE2E2DF8}" srcOrd="0" destOrd="0" parTransId="{BE1AA110-46C1-4C3B-8592-CCF5A72387CA}" sibTransId="{0D208A4A-FF34-45B4-90F1-03105BE881C5}"/>
    <dgm:cxn modelId="{D031E366-419C-48E4-B38E-C2C48B1ACE77}" srcId="{A1A59BEC-0EB4-48A1-A19B-9CF04C7D7492}" destId="{1FBF594A-CF43-4CE6-8AFD-FFA48E3F440D}" srcOrd="0" destOrd="0" parTransId="{38BCA17A-2B87-4F52-87BE-FF397DAD9DA6}" sibTransId="{F8C254AF-E3F4-4841-8E42-91F9188E6D66}"/>
    <dgm:cxn modelId="{BCB05D4F-0CA6-4EE8-AA6E-FECD16087E0A}" type="presOf" srcId="{026BDA1B-D6F2-4174-8220-EEE48430E1AD}" destId="{327407B7-2E81-4DF4-834F-C5B7B4791715}" srcOrd="0" destOrd="3" presId="urn:microsoft.com/office/officeart/2005/8/layout/vList5"/>
    <dgm:cxn modelId="{A7709A24-5DF2-458E-9CAD-EF5FD461CA9F}" type="presOf" srcId="{D3FCF12F-61C5-4FF0-A337-4B0E5A02B62A}" destId="{327407B7-2E81-4DF4-834F-C5B7B4791715}" srcOrd="0" destOrd="1" presId="urn:microsoft.com/office/officeart/2005/8/layout/vList5"/>
    <dgm:cxn modelId="{9850D068-B7E2-484E-827E-70AE29C6F438}" type="presOf" srcId="{53849C56-8692-4B59-846A-30E7BE2E2DF8}" destId="{327407B7-2E81-4DF4-834F-C5B7B4791715}" srcOrd="0" destOrd="0" presId="urn:microsoft.com/office/officeart/2005/8/layout/vList5"/>
    <dgm:cxn modelId="{67437CEF-7D91-4CEF-98CB-9AFEFE5B050A}" type="presOf" srcId="{A1A59BEC-0EB4-48A1-A19B-9CF04C7D7492}" destId="{08107A10-6D31-468C-A21C-CF95B5CA9F11}" srcOrd="0" destOrd="0" presId="urn:microsoft.com/office/officeart/2005/8/layout/vList5"/>
    <dgm:cxn modelId="{9949474B-4094-4CA1-B0D5-C7A394C7A1C8}" type="presOf" srcId="{37784752-158E-4826-87D6-DE1667D01760}" destId="{327407B7-2E81-4DF4-834F-C5B7B4791715}" srcOrd="0" destOrd="2" presId="urn:microsoft.com/office/officeart/2005/8/layout/vList5"/>
    <dgm:cxn modelId="{A019F5ED-67DA-40B4-84EF-CD7E0265A1F5}" type="presOf" srcId="{1FBF594A-CF43-4CE6-8AFD-FFA48E3F440D}" destId="{31DF71AD-7FC6-425C-80CE-147AC7B6ED78}" srcOrd="0" destOrd="0" presId="urn:microsoft.com/office/officeart/2005/8/layout/vList5"/>
    <dgm:cxn modelId="{5C615A27-3A35-48F8-9470-B0EBE04CED44}" srcId="{1FBF594A-CF43-4CE6-8AFD-FFA48E3F440D}" destId="{026BDA1B-D6F2-4174-8220-EEE48430E1AD}" srcOrd="3" destOrd="0" parTransId="{17E1D761-7EE0-49C1-B400-CCE4362D472F}" sibTransId="{6F772A10-4F42-4A7D-9012-A811D2F19230}"/>
    <dgm:cxn modelId="{EAF3817E-64D9-4CCB-B460-0182D87F22D8}" srcId="{1FBF594A-CF43-4CE6-8AFD-FFA48E3F440D}" destId="{D3FCF12F-61C5-4FF0-A337-4B0E5A02B62A}" srcOrd="1" destOrd="0" parTransId="{4CC05CBE-7EE5-4397-A411-18EB4C1110C4}" sibTransId="{AB061A1A-8295-43EE-992D-1F5B62E2BC34}"/>
    <dgm:cxn modelId="{6DE8A49B-F9E8-4C7C-91C6-A676177F3DD0}" type="presParOf" srcId="{08107A10-6D31-468C-A21C-CF95B5CA9F11}" destId="{5FC273B3-8FE7-4E01-9867-8804DA3C3FA0}" srcOrd="0" destOrd="0" presId="urn:microsoft.com/office/officeart/2005/8/layout/vList5"/>
    <dgm:cxn modelId="{CAB1C4C1-180B-4CC0-9A14-52B4027C502E}" type="presParOf" srcId="{5FC273B3-8FE7-4E01-9867-8804DA3C3FA0}" destId="{31DF71AD-7FC6-425C-80CE-147AC7B6ED78}" srcOrd="0" destOrd="0" presId="urn:microsoft.com/office/officeart/2005/8/layout/vList5"/>
    <dgm:cxn modelId="{5A025D9A-67C2-43C9-B180-1F27714AD990}" type="presParOf" srcId="{5FC273B3-8FE7-4E01-9867-8804DA3C3FA0}" destId="{327407B7-2E81-4DF4-834F-C5B7B479171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D1FD3-3919-4A84-8C8B-96F63791569C}">
      <dsp:nvSpPr>
        <dsp:cNvPr id="0" name=""/>
        <dsp:cNvSpPr/>
      </dsp:nvSpPr>
      <dsp:spPr bwMode="white">
        <a:xfrm>
          <a:off x="1365531" y="0"/>
          <a:ext cx="910354" cy="681754"/>
        </a:xfrm>
        <a:prstGeom prst="trapezoid">
          <a:avLst>
            <a:gd name="adj" fmla="val 66766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/>
            </a:rPr>
            <a:t>DSA</a:t>
          </a:r>
          <a:endParaRPr lang="en-US" sz="1500" kern="1200" dirty="0"/>
        </a:p>
      </dsp:txBody>
      <dsp:txXfrm>
        <a:off x="1365531" y="0"/>
        <a:ext cx="910354" cy="681754"/>
      </dsp:txXfrm>
    </dsp:sp>
    <dsp:sp modelId="{36333360-6102-4CCF-B462-A4E3BD4E7612}">
      <dsp:nvSpPr>
        <dsp:cNvPr id="0" name=""/>
        <dsp:cNvSpPr/>
      </dsp:nvSpPr>
      <dsp:spPr bwMode="white">
        <a:xfrm>
          <a:off x="910354" y="681754"/>
          <a:ext cx="1820708" cy="681754"/>
        </a:xfrm>
        <a:prstGeom prst="trapezoid">
          <a:avLst>
            <a:gd name="adj" fmla="val 66766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/>
            </a:rPr>
            <a:t>ECC Scalar Multiplication</a:t>
          </a:r>
          <a:endParaRPr lang="en-US" sz="1500" kern="1200" dirty="0"/>
        </a:p>
      </dsp:txBody>
      <dsp:txXfrm>
        <a:off x="1228978" y="681754"/>
        <a:ext cx="1183460" cy="681754"/>
      </dsp:txXfrm>
    </dsp:sp>
    <dsp:sp modelId="{52188D3B-EC20-4362-9925-35B223A1DB18}">
      <dsp:nvSpPr>
        <dsp:cNvPr id="0" name=""/>
        <dsp:cNvSpPr/>
      </dsp:nvSpPr>
      <dsp:spPr bwMode="white">
        <a:xfrm>
          <a:off x="455177" y="1363508"/>
          <a:ext cx="2731062" cy="681754"/>
        </a:xfrm>
        <a:prstGeom prst="trapezoid">
          <a:avLst>
            <a:gd name="adj" fmla="val 66766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Arial" panose="020B0604020202020204"/>
            </a:rPr>
            <a:t>Point Doubling, Addition</a:t>
          </a:r>
          <a:endParaRPr lang="en-US" sz="1500" kern="1200" dirty="0"/>
        </a:p>
      </dsp:txBody>
      <dsp:txXfrm>
        <a:off x="933113" y="1363508"/>
        <a:ext cx="1775190" cy="681754"/>
      </dsp:txXfrm>
    </dsp:sp>
    <dsp:sp modelId="{1E379C63-2E79-4AC1-9CA8-EFD49C2F6396}">
      <dsp:nvSpPr>
        <dsp:cNvPr id="0" name=""/>
        <dsp:cNvSpPr/>
      </dsp:nvSpPr>
      <dsp:spPr bwMode="white">
        <a:xfrm>
          <a:off x="0" y="2045262"/>
          <a:ext cx="3641417" cy="681754"/>
        </a:xfrm>
        <a:prstGeom prst="trapezoid">
          <a:avLst>
            <a:gd name="adj" fmla="val 66766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Arial" panose="020B0604020202020204"/>
            </a:rPr>
            <a:t>Operations in GF(p)</a:t>
          </a:r>
          <a:endParaRPr lang="en-US" sz="1500" kern="1200"/>
        </a:p>
      </dsp:txBody>
      <dsp:txXfrm>
        <a:off x="637247" y="2045262"/>
        <a:ext cx="2366921" cy="6817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407B7-2E81-4DF4-834F-C5B7B4791715}">
      <dsp:nvSpPr>
        <dsp:cNvPr id="0" name=""/>
        <dsp:cNvSpPr/>
      </dsp:nvSpPr>
      <dsp:spPr>
        <a:xfrm rot="5400000">
          <a:off x="5090581" y="-2987404"/>
          <a:ext cx="948832" cy="692364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solidFill>
                <a:schemeClr val="tx1"/>
              </a:solidFill>
            </a:rPr>
            <a:t>Efficient usage of carry chain and six input LUTs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solidFill>
                <a:schemeClr val="tx1"/>
              </a:solidFill>
            </a:rPr>
            <a:t>Proposed efficient circuit for 3:2, 4:2 and 5:2 compressors</a:t>
          </a:r>
        </a:p>
      </dsp:txBody>
      <dsp:txXfrm rot="-5400000">
        <a:off x="2103176" y="46319"/>
        <a:ext cx="6877324" cy="856196"/>
      </dsp:txXfrm>
    </dsp:sp>
    <dsp:sp modelId="{31DF71AD-7FC6-425C-80CE-147AC7B6ED78}">
      <dsp:nvSpPr>
        <dsp:cNvPr id="0" name=""/>
        <dsp:cNvSpPr/>
      </dsp:nvSpPr>
      <dsp:spPr>
        <a:xfrm>
          <a:off x="0" y="262549"/>
          <a:ext cx="2085433" cy="5812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Multi-operand Addition</a:t>
          </a:r>
          <a:endParaRPr lang="en-IN" sz="1800" kern="1200" dirty="0"/>
        </a:p>
      </dsp:txBody>
      <dsp:txXfrm>
        <a:off x="28376" y="290925"/>
        <a:ext cx="2028681" cy="524539"/>
      </dsp:txXfrm>
    </dsp:sp>
    <dsp:sp modelId="{6AEBF40C-2EA5-4DA3-AE1D-E75829EC3F33}">
      <dsp:nvSpPr>
        <dsp:cNvPr id="0" name=""/>
        <dsp:cNvSpPr/>
      </dsp:nvSpPr>
      <dsp:spPr>
        <a:xfrm rot="5400000">
          <a:off x="5045774" y="-1892278"/>
          <a:ext cx="1066487" cy="68781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latin typeface="+mj-lt"/>
            </a:rPr>
            <a:t>Optimum usage of DSP blocks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Proposed non-standard tiling decomposition methodology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Results in reduced usage of DSP blocks</a:t>
          </a:r>
        </a:p>
      </dsp:txBody>
      <dsp:txXfrm rot="-5400000">
        <a:off x="2139930" y="1065628"/>
        <a:ext cx="6826114" cy="962363"/>
      </dsp:txXfrm>
    </dsp:sp>
    <dsp:sp modelId="{27005ECC-9E84-40B1-9714-450EA04C4420}">
      <dsp:nvSpPr>
        <dsp:cNvPr id="0" name=""/>
        <dsp:cNvSpPr/>
      </dsp:nvSpPr>
      <dsp:spPr>
        <a:xfrm>
          <a:off x="104425" y="1185478"/>
          <a:ext cx="1929872" cy="6921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Non-standard Tiling</a:t>
          </a:r>
          <a:endParaRPr lang="en-IN" sz="1800" kern="1200" dirty="0"/>
        </a:p>
      </dsp:txBody>
      <dsp:txXfrm>
        <a:off x="138211" y="1219264"/>
        <a:ext cx="1862300" cy="624547"/>
      </dsp:txXfrm>
    </dsp:sp>
    <dsp:sp modelId="{5B1EF872-8F46-412B-AAB3-54BD56F8B4BE}">
      <dsp:nvSpPr>
        <dsp:cNvPr id="0" name=""/>
        <dsp:cNvSpPr/>
      </dsp:nvSpPr>
      <dsp:spPr>
        <a:xfrm rot="5400000">
          <a:off x="4999834" y="-733445"/>
          <a:ext cx="1028986" cy="6773493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Based on redundant number system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Fast because of carry less arithmetic</a:t>
          </a: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/>
            <a:t>Can perform multiple modular multiplications simultaneously</a:t>
          </a:r>
        </a:p>
      </dsp:txBody>
      <dsp:txXfrm rot="-5400000">
        <a:off x="2127581" y="2189039"/>
        <a:ext cx="6723262" cy="928524"/>
      </dsp:txXfrm>
    </dsp:sp>
    <dsp:sp modelId="{0A53344F-C79D-457B-BA6A-4F2248D05859}">
      <dsp:nvSpPr>
        <dsp:cNvPr id="0" name=""/>
        <dsp:cNvSpPr/>
      </dsp:nvSpPr>
      <dsp:spPr>
        <a:xfrm>
          <a:off x="208934" y="2253974"/>
          <a:ext cx="1884864" cy="8582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Montgomery Multiplier</a:t>
          </a:r>
        </a:p>
      </dsp:txBody>
      <dsp:txXfrm>
        <a:off x="250830" y="2295870"/>
        <a:ext cx="1801072" cy="774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BABD7-F660-4DCC-AAF2-AD173744CECD}">
      <dsp:nvSpPr>
        <dsp:cNvPr id="0" name=""/>
        <dsp:cNvSpPr/>
      </dsp:nvSpPr>
      <dsp:spPr bwMode="white">
        <a:xfrm>
          <a:off x="0" y="211537"/>
          <a:ext cx="8868699" cy="4023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i="0" kern="1200" dirty="0"/>
            <a:t>Extension to short </a:t>
          </a:r>
          <a:r>
            <a:rPr lang="en-IN" sz="1800" b="1" kern="1200" dirty="0" err="1">
              <a:solidFill>
                <a:schemeClr val="bg1"/>
              </a:solidFill>
            </a:rPr>
            <a:t>Weierstrass</a:t>
          </a:r>
          <a:r>
            <a:rPr lang="en-IN" sz="1800" b="1" kern="1200" dirty="0">
              <a:solidFill>
                <a:schemeClr val="bg1"/>
              </a:solidFill>
            </a:rPr>
            <a:t> Curve</a:t>
          </a:r>
          <a:endParaRPr lang="en-US" sz="1800" kern="1200" dirty="0"/>
        </a:p>
      </dsp:txBody>
      <dsp:txXfrm>
        <a:off x="19640" y="231177"/>
        <a:ext cx="8829419" cy="363047"/>
      </dsp:txXfrm>
    </dsp:sp>
    <dsp:sp modelId="{034DBB17-2FCF-497F-AFB8-96466B40A3FA}">
      <dsp:nvSpPr>
        <dsp:cNvPr id="0" name=""/>
        <dsp:cNvSpPr/>
      </dsp:nvSpPr>
      <dsp:spPr bwMode="white">
        <a:xfrm>
          <a:off x="0" y="617008"/>
          <a:ext cx="8868699" cy="1225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158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400" b="0" kern="1200" dirty="0"/>
            <a:t>The overhead of the architecture which supports scalar multiplication in both Montgomery and short </a:t>
          </a:r>
          <a:r>
            <a:rPr lang="en-IN" sz="1400" b="0" kern="1200" dirty="0" err="1"/>
            <a:t>Weierstrass</a:t>
          </a:r>
          <a:r>
            <a:rPr lang="en-IN" sz="1400" b="0" kern="1200" dirty="0"/>
            <a:t> curves is 5079 LUTs, 7510 flip-flops, 2223 slices, 40 DSPs and 9 BRAMs. </a:t>
          </a:r>
          <a:endParaRPr lang="en-US" sz="1400" b="0" kern="1200" dirty="0"/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400" b="0" kern="1200" dirty="0"/>
            <a:t>The critical path become 4</a:t>
          </a:r>
          <a:r>
            <a:rPr lang="en-IN" sz="1400" b="0" i="1" kern="1200" dirty="0"/>
            <a:t>.</a:t>
          </a:r>
          <a:r>
            <a:rPr lang="en-IN" sz="1400" b="0" kern="1200" dirty="0"/>
            <a:t>8 ns (208</a:t>
          </a:r>
          <a:r>
            <a:rPr lang="en-IN" sz="1400" b="0" i="1" kern="1200" dirty="0"/>
            <a:t>.</a:t>
          </a:r>
          <a:r>
            <a:rPr lang="en-IN" sz="1400" b="0" kern="1200" dirty="0"/>
            <a:t>3 MHz) 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IN" sz="1400" b="0" kern="1200" dirty="0"/>
            <a:t>The total clock cycle requirement to perform two parallel scalar multiplications is 191070 and the corresponding latency is 918 </a:t>
          </a:r>
          <a:r>
            <a:rPr lang="en-IN" sz="1400" b="0" i="1" kern="1200" dirty="0" err="1"/>
            <a:t>μs</a:t>
          </a:r>
          <a:r>
            <a:rPr lang="en-IN" sz="1400" b="0" kern="1200" dirty="0"/>
            <a:t>.</a:t>
          </a:r>
        </a:p>
      </dsp:txBody>
      <dsp:txXfrm>
        <a:off x="0" y="617008"/>
        <a:ext cx="8868699" cy="1225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407B7-2E81-4DF4-834F-C5B7B4791715}">
      <dsp:nvSpPr>
        <dsp:cNvPr id="0" name=""/>
        <dsp:cNvSpPr/>
      </dsp:nvSpPr>
      <dsp:spPr>
        <a:xfrm rot="5400000">
          <a:off x="4479915" y="-1930884"/>
          <a:ext cx="2450911" cy="664289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solidFill>
                <a:schemeClr val="tx1"/>
              </a:solidFill>
            </a:rPr>
            <a:t>Have used previously discussed Montgomery multiplier in redundant number system performing two parallel multiplications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solidFill>
                <a:schemeClr val="tx1"/>
              </a:solidFill>
            </a:rPr>
            <a:t>Proposed efficient scheduling for performing two parallel scalar multiplication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solidFill>
                <a:schemeClr val="tx1"/>
              </a:solidFill>
            </a:rPr>
            <a:t>Result shows comparable performance with existing designs of Curve-25519 with the added advantage of flexibility in curve choice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kern="1200" dirty="0">
              <a:solidFill>
                <a:schemeClr val="tx1"/>
              </a:solidFill>
            </a:rPr>
            <a:t>Can be extended to short </a:t>
          </a:r>
          <a:r>
            <a:rPr lang="en-IN" sz="1800" b="0" kern="1200" dirty="0" err="1">
              <a:solidFill>
                <a:schemeClr val="tx1"/>
              </a:solidFill>
            </a:rPr>
            <a:t>Weierstrass</a:t>
          </a:r>
          <a:r>
            <a:rPr lang="en-IN" sz="1800" b="0" kern="1200" dirty="0">
              <a:solidFill>
                <a:schemeClr val="tx1"/>
              </a:solidFill>
            </a:rPr>
            <a:t> curves also</a:t>
          </a:r>
        </a:p>
      </dsp:txBody>
      <dsp:txXfrm rot="-5400000">
        <a:off x="2383924" y="284751"/>
        <a:ext cx="6523250" cy="2211623"/>
      </dsp:txXfrm>
    </dsp:sp>
    <dsp:sp modelId="{31DF71AD-7FC6-425C-80CE-147AC7B6ED78}">
      <dsp:nvSpPr>
        <dsp:cNvPr id="0" name=""/>
        <dsp:cNvSpPr/>
      </dsp:nvSpPr>
      <dsp:spPr>
        <a:xfrm>
          <a:off x="23257" y="762793"/>
          <a:ext cx="2382452" cy="1268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/>
            <a:t>ECC architecture for generic Montgomery Curve</a:t>
          </a:r>
        </a:p>
      </dsp:txBody>
      <dsp:txXfrm>
        <a:off x="85177" y="824713"/>
        <a:ext cx="2258612" cy="1144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#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B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#1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8 448 0 0,'0'0'12905'0'0,"0"-7"-12896"0"0,6 6 4589 0 0,0 8-4563 0 0,-1 0 1 0 0,1 0 0 0 0,-1 1 0 0 0,-1-1-1 0 0,1 1 1 0 0,3 10 0 0 0,34 62 131 0 0,-7-7-46 0 0,-34-71-99 0 0,10 18 375 0 0,-19-42-12664 0 0,2 6 8525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1 127 268 0 0,'6'-9'1338'0'0,"0"1"0"0"0,0-1 1 0 0,1 2-1 0 0,9-9 0 0 0,-3 5-170 0 0,1 1-1 0 0,-1 1 0 0 0,2 0 1 0 0,-1 1-1 0 0,1 0 0 0 0,27-9 1 0 0,-41 16-1054 0 0,1 1 1 0 0,-1-1-1 0 0,0 1 1 0 0,1-1-1 0 0,-1 1 1 0 0,0-1-1 0 0,1 1 1 0 0,-1-1-1 0 0,1 1 1 0 0,-1 0-1 0 0,0 0 1 0 0,1 0-1 0 0,-1 0 1 0 0,1 0-1 0 0,-1 0 1 0 0,1 0 0 0 0,-1 1-1 0 0,0-1 1 0 0,1 0-1 0 0,-1 1 1 0 0,0-1-1 0 0,1 1 1 0 0,-1-1-1 0 0,0 1 1 0 0,1 0-1 0 0,-1 0 1 0 0,0-1-1 0 0,0 1 1 0 0,0 0-1 0 0,0 0 1 0 0,0 0-1 0 0,0 0 1 0 0,0 0-1 0 0,0 1 1 0 0,0-1-1 0 0,0 0 1 0 0,-1 0-1 0 0,1 0 1 0 0,-1 1-1 0 0,1-1 1 0 0,-1 0-1 0 0,1 1 1 0 0,-1-1 0 0 0,1 1-1 0 0,-1 2 1 0 0,1 5 122 0 0,0 0 1 0 0,-1 0 0 0 0,0 0 0 0 0,-1 0-1 0 0,0 0 1 0 0,0 0 0 0 0,-1 0 0 0 0,0 0 0 0 0,0 0-1 0 0,-6 12 1 0 0,-5 7 532 0 0,-26 44-1 0 0,38-71-746 0 0,-58 93 1685 0 0,49-83-1219 0 0,9-10-430 0 0,0 0 1 0 0,0 0-1 0 0,1 0 1 0 0,-1 0-1 0 0,0-1 1 0 0,0 1-1 0 0,1 0 1 0 0,-1 0-1 0 0,1 1 1 0 0,-1-1-1 0 0,1 0 1 0 0,-1 0-1 0 0,1 0 1 0 0,-1 2-1 0 0,1-1 503 0 0,38 9 110 0 0,-3-10-325 0 0,1-2 1 0 0,0-2-1 0 0,-1-1 1 0 0,45-11-1 0 0,9-4 183 0 0,-86 19-628 0 0,4-3-52 0 0,5 0-1548 0 0,-8-10-7088 0 0,-27-2-7344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1 107 164 0 0,'0'0'1097'0'0,"7"-23"10649"0"0,-6 30-11444 0 0,16 128 1171 0 0,2-18 223 0 0,-18-115-1638 0 0,-1-1 0 0 0,0 1 0 0 0,1-1 0 0 0,-1 1 0 0 0,1-1 0 0 0,-1 0 0 0 0,1 1 0 0 0,0-1 0 0 0,-1 0 1 0 0,1 0-1 0 0,0 1 0 0 0,0-1 0 0 0,0 0 0 0 0,0 0 0 0 0,0 0 0 0 0,0 0 0 0 0,0 0 0 0 0,1 0 1 0 0,-1 0-1 0 0,0-1 0 0 0,0 1 0 0 0,1 0 0 0 0,-1-1 0 0 0,1 1 0 0 0,-1-1 0 0 0,0 1 0 0 0,1-1 0 0 0,-1 1 1 0 0,3-1-1 0 0,4 1 110 0 0,1 0 0 0 0,0-1 0 0 0,15 0 0 0 0,-12-1 17 0 0,196-3 1060 0 0,-23-8-969 0 0,-90 3-174 0 0,2-3-51 0 0,-59 6-14 0 0,55-2 0 0 0,298 15-7 0 0,-357-5 938 0 0,69 3-2574 0 0,-69-5 5067 0 0,0 1 4792 0 0,-2-2-7418 0 0,180-8-835 0 0,-57 5 0 0 0,-94 1 0 0 0,113 8 0 0 0,20 5-167 0 0,-121-9-558 0 0,0 0 158 0 0,133-15 0 0 0,-69-2 392 0 0,51-7-82 0 0,-33-12 170 0 0,-91 19-19 0 0,77-10-1 0 0,229 4-970 0 0,-140 8 341 0 0,-65 1 485 0 0,-7-8 126 0 0,-107 13 62 0 0,69-4-1 0 0,-51 13-44 0 0,97 15 0 0 0,-81-6-95 0 0,-18-6 70 0 0,-47-4 79 0 0,37 5 0 0 0,22 1-97 0 0,25 20 97 0 0,-102-24 45 0 0,1 0-10 0 0,14-1 8 0 0,-17 0 149 0 0,1-1-10 0 0,-1 1-1 0 0,0-1 0 0 0,0 1 0 0 0,1-1 0 0 0,-1 1 1 0 0,0-1-1 0 0,1 0 0 0 0,-1 1 0 0 0,0-1 0 0 0,1 0 1 0 0,-1 1-1 0 0,1-1 0 0 0,-1 0 0 0 0,1 1 0 0 0,-1-1 1 0 0,1 0-1 0 0,-1 0 0 0 0,1 0 0 0 0,-1 0 0 0 0,1 1 1 0 0,-1-1-1 0 0,1 0 0 0 0,-1 0 0 0 0,1 0 0 0 0,-1 0 1 0 0,1 0-1 0 0,-1 0 0 0 0,2 0 0 0 0,-1-12-56 0 0,2-7 6 0 0,-2 1 1 0 0,0 0-1 0 0,0 0 0 0 0,-5-33 0 0 0,3 27-143 0 0,1 22-277 0 0,0 0-1 0 0,0-1 1 0 0,0 1 0 0 0,0 0-1 0 0,0 0 1 0 0,0 0-1 0 0,-1-1 1 0 0,1 1 0 0 0,-1 0-1 0 0,1 0 1 0 0,-3-4-1 0 0,2 5-4 0 0,0 0 0 0 0,-1 0-1 0 0,1 0 1 0 0,-1 1 0 0 0,1-1-1 0 0,-1 0 1 0 0,1 1 0 0 0,-1-1-1 0 0,1 1 1 0 0,-1-1 0 0 0,0 1-1 0 0,1 0 1 0 0,-1 0 0 0 0,0 0-1 0 0,1 0 1 0 0,-1 0 0 0 0,0 0-1 0 0,1 0 1 0 0,-3 1 0 0 0,-3 0-289 0 0,-43 7-9620 0 0,31-2 5183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45 264 0 0,'1'-4'859'0'0,"-1"0"0"0"0,1 0 0 0 0,0 0 0 0 0,1 1-1 0 0,-1-1 1 0 0,1 0 0 0 0,0 1 0 0 0,5-8 2497 0 0,-8 11-3179 0 0,0-1 1 0 0,0 1-1 0 0,0-1 1 0 0,1 1-1 0 0,-1 0 1 0 0,0-1-1 0 0,0 1 1 0 0,0 0-1 0 0,0 0 1 0 0,0 0-1 0 0,0-1 1 0 0,0 1-1 0 0,1 0 1 0 0,-1 0-1 0 0,0 0 1 0 0,0 1-1 0 0,0-1 1 0 0,0 0-1 0 0,0 0 1 0 0,0 0-1 0 0,0 1 1 0 0,1-1-1 0 0,-2 1 1 0 0,-41 14 938 0 0,26-7-1031 0 0,0 1-1 0 0,-28 19 0 0 0,33-18-1 0 0,1 1 0 0 0,0 0 0 0 0,1 0 0 0 0,-15 23 1 0 0,24-33-31 0 0,0 2-19 0 0,1-3-30 0 0,0 0 1 0 0,0 0-1 0 0,0 1 0 0 0,-1-1 1 0 0,1 0-1 0 0,0 0 1 0 0,0 1-1 0 0,0-1 1 0 0,0 0-1 0 0,0 1 0 0 0,0-1 1 0 0,0 0-1 0 0,-1 0 1 0 0,1 1-1 0 0,0-1 1 0 0,0 0-1 0 0,0 1 0 0 0,0-1 1 0 0,0 0-1 0 0,0 1 1 0 0,0-1-1 0 0,1 0 1 0 0,-1 0-1 0 0,0 1 0 0 0,0-1 1 0 0,0 0-1 0 0,0 1 1 0 0,0-1-1 0 0,0 0 1 0 0,1 0-1 0 0,-1 1 0 0 0,0-1 1 0 0,4 3 21 0 0,-1 1-1 0 0,1-2 1 0 0,-1 1-1 0 0,1 0 1 0 0,0-1 0 0 0,0 1-1 0 0,0-1 1 0 0,1 0-1 0 0,5 1 1 0 0,52 15 172 0 0,-5-2-85 0 0,-12-1-59 0 0,-33-12-41 0 0,0 1 0 0 0,0 0 0 0 0,0 1 0 0 0,-1 0 0 0 0,20 13 0 0 0,-28-16-13 0 0,0 0 1 0 0,0 1-1 0 0,-1-1 0 0 0,1 1 0 0 0,-1-1 1 0 0,0 1-1 0 0,0 0 0 0 0,3 4 0 0 0,-4-6 13 0 0,-1 2 30 0 0,0-2-40 0 0,0-1-1 0 0,1 0 0 0 0,-1 0 1 0 0,0 0-1 0 0,0 1 0 0 0,0-1 1 0 0,0 0-1 0 0,0 0 0 0 0,0 1 1 0 0,0-1-1 0 0,0 0 0 0 0,0 0 1 0 0,0 1-1 0 0,0-1 0 0 0,0 0 1 0 0,0 0-1 0 0,0 1 0 0 0,0-1 1 0 0,0 0-1 0 0,0 0 0 0 0,0 1 1 0 0,0-1-1 0 0,0 0 0 0 0,0 0 1 0 0,-1 0-1 0 0,1 1 0 0 0,0-1 1 0 0,0 0-1 0 0,0 0 0 0 0,0 0 0 0 0,0 1 1 0 0,-1-1-1 0 0,1 0 0 0 0,0 0 1 0 0,0 0-1 0 0,0 0 0 0 0,-1 1 1 0 0,1-1-1 0 0,0 0 0 0 0,0 0 1 0 0,0 0-1 0 0,-1 0 0 0 0,1 0 1 0 0,0 0-1 0 0,-29 6 158 0 0,-1-1 1 0 0,1-2-1 0 0,0-1 1 0 0,-1-1-1 0 0,-56-6 1 0 0,85 5-155 0 0,-64-3 720 0 0,62 3-570 0 0,-27-3 523 0 0,53 2-12732 0 0,-15 1 10303 0 0,10-1-1828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15 740 0 0,'0'0'1040'0'0,"-5"2"-38"0"0,-21 11 15475 0 0,34-15-16291 0 0,137-24 876 0 0,-142 26-1023 0 0,1-1 0 0 0,0 1 1 0 0,-1 0-1 0 0,1 0 0 0 0,-1 0 1 0 0,1 0-1 0 0,0 1 0 0 0,-1-1 1 0 0,6 2-1 0 0,-27 20-44 0 0,0-1 1 0 0,-1 0-1 0 0,-1-2 1 0 0,0 0-1 0 0,-2-2 0 0 0,-36 24 1 0 0,46-32 113 0 0,24-11-49 0 0,14-2-63 0 0,-9 6-4 0 0,0 0 0 0 0,-1 2 1 0 0,0 0-1 0 0,1 0 0 0 0,19 10 0 0 0,-27-10 3 0 0,-1 0-1 0 0,0 0 0 0 0,-1 1 1 0 0,1 0-1 0 0,-1 0 0 0 0,0 1 1 0 0,0 0-1 0 0,-1 0 0 0 0,10 13 1 0 0,-14-18 1 0 0,-1 1 1 0 0,0-1 0 0 0,0 1-1 0 0,0 0 1 0 0,0-1 0 0 0,0 1-1 0 0,0 0 1 0 0,0 0 0 0 0,0 0-1 0 0,-1 0 1 0 0,1 0 0 0 0,-1 0-1 0 0,0 0 1 0 0,1 0 0 0 0,-1 0 0 0 0,0 0-1 0 0,0 0 1 0 0,0 0 0 0 0,-1 0-1 0 0,1 0 1 0 0,0 0 0 0 0,-1 2-1 0 0,-1-1 3 0 0,1-1-1 0 0,-1 1 0 0 0,1-1 1 0 0,-1 1-1 0 0,0-1 0 0 0,0 0 0 0 0,0 1 1 0 0,0-1-1 0 0,-1 0 0 0 0,1-1 1 0 0,-1 1-1 0 0,1 0 0 0 0,-4 1 1 0 0,-6 3 13 0 0,0-1 1 0 0,0 0-1 0 0,0-1 1 0 0,-1-1-1 0 0,-20 4 1 0 0,-105 3 654 0 0,40-4 826 0 0,60-4 1303 0 0,13-5-2309 0 0,15-2-5181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25 292 0 0,'-4'-7'15766'0'0,"-1"54"-15042"0"0,3-18-269 0 0,-2 1 1 0 0,0-1-1 0 0,-3 1 1 0 0,-9 29-1 0 0,15-57-380 0 0,-2 12 342 0 0,3-13-373 0 0,0-1 0 0 0,0 1-1 0 0,0 0 1 0 0,0-1 0 0 0,0 1 0 0 0,0 0-1 0 0,0 0 1 0 0,1-1 0 0 0,-1 1 0 0 0,0 0-1 0 0,0-1 1 0 0,1 1 0 0 0,-1 0 0 0 0,0-1-1 0 0,1 1 1 0 0,-1 0 0 0 0,1-1 0 0 0,-1 1-1 0 0,1-1 1 0 0,-1 1 0 0 0,1-1 0 0 0,-1 1-1 0 0,1-1 1 0 0,-1 1 0 0 0,1-1 0 0 0,0 0-1 0 0,-1 1 1 0 0,1-1 0 0 0,0 0 0 0 0,-1 1-1 0 0,1-1 1 0 0,0 0 0 0 0,0 0 0 0 0,0 0-1 0 0,33-1 87 0 0,-20-1 3 0 0,181-2 317 0 0,-133 4-368 0 0,318-12 141 0 0,-289 14-350 0 0,-88-2 137 0 0,1 3 26 0 0,27-2 6514 0 0,-18-1-6384 0 0,42 1 236 0 0,-1 2 0 0 0,98 19 0 0 0,-87-9-378 0 0,67 3-1 0 0,-130-16-32 0 0,98 5-339 0 0,-85-4 280 0 0,0 0 1 0 0,-1-1 0 0 0,1-1-1 0 0,-1 0 1 0 0,1-1-1 0 0,22-5 1 0 0,79-32-265 0 0,-97 32 242 0 0,-1 2-27 0 0,1 0-1 0 0,-1 1 0 0 0,24-1 1 0 0,-4 0 49 0 0,119-20-16 0 0,0 7-1 0 0,2 6 1 0 0,219 14-1 0 0,-140 9-72 0 0,-37-10-494 0 0,-127-1-34 0 0,103-12 0 0 0,-108 2 385 0 0,-22 3 114 0 0,0 2-1 0 0,0 2 1 0 0,51 3 0 0 0,91 14-474 0 0,-139-11 323 0 0,66-4 0 0 0,-67-1 101 0 0,75 6 0 0 0,-104-1 216 0 0,243 22-185 0 0,0 0 93 0 0,-149-20 97 0 0,-37-3-27 0 0,-62-3 58 0 0,-1 0 0 0 0,1 0 1 0 0,-1-1-1 0 0,28-8 0 0 0,12-2 145 0 0,-36 12-129 0 0,1 1 0 0 0,-1 0 0 0 0,0 1-1 0 0,0 1 1 0 0,-1 1 0 0 0,34 11 0 0 0,-45-13-26 0 0,52 23 121 0 0,-56-25 8 0 0,7 5 402 0 0,-9-5-496 0 0,0 1 1 0 0,0-1-1 0 0,0 0 0 0 0,1 0 0 0 0,-1 0 1 0 0,0 0-1 0 0,0 1 0 0 0,1-1 1 0 0,-1 0-1 0 0,0 0 0 0 0,0 0 0 0 0,0 0 1 0 0,1 0-1 0 0,-1 0 0 0 0,0 0 1 0 0,0 0-1 0 0,1 0 0 0 0,-1 0 0 0 0,0 0 1 0 0,1 0-1 0 0,-1 0 0 0 0,0 0 0 0 0,0 0 1 0 0,1 0-1 0 0,-1 0 0 0 0,0 0 1 0 0,0 0-1 0 0,1 0 0 0 0,-1 0 0 0 0,0 0 1 0 0,0 0-1 0 0,0 0 0 0 0,1-1 0 0 0,-1 1 1 0 0,0 0-1 0 0,0 0 0 0 0,0 0 1 0 0,1 0-1 0 0,-1-1 0 0 0,0 1 0 0 0,1-13 183 0 0,-2 0-1 0 0,1 0 1 0 0,-6-25-1 0 0,0-16 44 0 0,12-67 232 0 0,-6 119-462 0 0,2-13 793 0 0,-2 10-2766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13 348 0 0,'-2'-12'14927'0'0,"5"30"-14328"0"0,-1 0 1 0 0,1 36-1 0 0,3 26 427 0 0,10 25 386 0 0,3 109 0 0 0,-10-172-1070 0 0,-8-36-295 0 0,1-1 1 0 0,-1 1-1 0 0,1-1 0 0 0,-2 1 0 0 0,1 0 0 0 0,-1-1 0 0 0,0 7 0 0 0,1 56 642 0 0,-1-66-620 0 0,0 7 466 0 0,1 0-1652 0 0,-8-17-5522 0 0,-10-16 3954 0 0,6 5-2719 0 0,3 0 1418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8 176 912 0 0,'-7'-5'14313'0'0,"155"-32"-11544"0"0,131-25-140 0 0,-145 39-1860 0 0,78-10 393 0 0,-83 22-485 0 0,-123 10-624 0 0,0 1-1 0 0,0 0 0 0 0,-1 0 0 0 0,1 0 1 0 0,9 2-1 0 0,10 1 149 0 0,-25-3-199 0 0,12 0 207 0 0,-1 0 0 0 0,1-1-1 0 0,-1 0 1 0 0,13-3 0 0 0,-22 4-92 0 0,0-1-1400 0 0,14 0 4150 0 0,-11 1-7742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61 102 32 0 0,'-7'-6'10174'0'0,"-28"76"-8068"0"0,32-64-1881 0 0,1 0-1 0 0,0 0 1 0 0,1 0 0 0 0,-1 0 0 0 0,0 7-1 0 0,0 3 322 0 0,1-14-357 0 0,0 6 128 0 0,0-7-244 0 0,1 0 0 0 0,0 0 0 0 0,-1 0 0 0 0,1 0 1 0 0,0-1-1 0 0,0 1 0 0 0,-1 0 0 0 0,1 0 0 0 0,0 0 0 0 0,0 0 0 0 0,0 0 1 0 0,0 0-1 0 0,0-1 0 0 0,0 1 0 0 0,1 0 0 0 0,-1 0 0 0 0,0 0 1 0 0,0 0-1 0 0,1 1 0 0 0,1 0 30 0 0,-1-1 0 0 0,1 1-1 0 0,-1-1 1 0 0,1 1 0 0 0,0-1 0 0 0,0 1 0 0 0,0-1 0 0 0,0 0 0 0 0,0 0 0 0 0,0 0-1 0 0,0 0 1 0 0,0 0 0 0 0,4 1 0 0 0,40 8 675 0 0,-15-4-324 0 0,-1 1-190 0 0,0-1-1 0 0,56 2 1 0 0,-59-5-154 0 0,55 0 136 0 0,29 3-56 0 0,-83-4-85 0 0,0-2 0 0 0,50-5 1 0 0,-21 1 15 0 0,57-7 108 0 0,-61 5-116 0 0,62 0-1 0 0,-6 16-51 0 0,-37-2-18 0 0,-8-6-33 0 0,107-10-1 0 0,-112 4 7 0 0,47-6-32 0 0,71-3 257 0 0,53-2-6 0 0,-215 13-221 0 0,45-5 178 0 0,76 0 1 0 0,-129 5 430 0 0,-6 2-654 0 0,-1 0-1 0 0,1 0 1 0 0,-1-1 0 0 0,1 1 0 0 0,0 0 0 0 0,-1 0-1 0 0,1 0 1 0 0,-1 0 0 0 0,1-1 0 0 0,-1 1-1 0 0,1 0 1 0 0,0 0 0 0 0,-1 0 0 0 0,1 0-1 0 0,-1 1 1 0 0,1-1 0 0 0,0 0 0 0 0,-1 0-1 0 0,1 0 1 0 0,-1 0 0 0 0,1 1 0 0 0,0-1-1 0 0,3 5 3547 0 0,-1 5 3760 0 0,4-4-7275 0 0,69 9 0 0 0,93 7 0 0 0,-108-18 0 0 0,-39-4-137 0 0,0 2-19 0 0,0 0 0 0 0,0 1 0 0 0,21 7 0 0 0,-26-7 1 0 0,-1 0-1 0 0,1 0 1 0 0,-1-2 0 0 0,1 0-1 0 0,0-1 1 0 0,29-3-1 0 0,32 0-346 0 0,-54 2 344 0 0,1-1 0 0 0,-1 0 0 0 0,28-8 0 0 0,22-3-187 0 0,124-16-428 0 0,-177 26 705 0 0,99-10-267 0 0,-104 11 297 0 0,-1 0-1 0 0,1-1 1 0 0,19-6-1 0 0,23-4-23 0 0,77-16 17 0 0,-28 4 29 0 0,-71 19-31 0 0,-33 6 43 0 0,0 0 10 0 0,38-1-69 0 0,-39 1 64 0 0,0 0-6 0 0,5 2-5 0 0,-6-1 11 0 0,0 0-26 0 0,3 4 24 0 0,-3-4 5 0 0,8 7 12 0 0,1-148 2543 0 0,-7 114-2231 0 0,-3 9-3697 0 0,-25 21-14354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349 66 628 0 0,'0'0'983'0'0,"7"-11"4216"0"0,-5 9-4582 0 0,1-1 0 0 0,0 1 1 0 0,-1-1-1 0 0,1 0 0 0 0,-1 0 0 0 0,0 0 0 0 0,0-1 0 0 0,3-5 1 0 0,-2 2 392 0 0,-2 6-518 0 0,0 0 95 0 0,-1 1-536 0 0,0 0 1 0 0,0 0 0 0 0,0-1 0 0 0,0 1-1 0 0,1 0 1 0 0,-1 0 0 0 0,0-1-1 0 0,0 1 1 0 0,0 0 0 0 0,0 0 0 0 0,0-1-1 0 0,0 1 1 0 0,0 0 0 0 0,0 0 0 0 0,0-1-1 0 0,0 1 1 0 0,0 0 0 0 0,0-1-1 0 0,0 1 1 0 0,0 0 0 0 0,0 0 0 0 0,0-1-1 0 0,0 1 1 0 0,0 0 0 0 0,0 0 0 0 0,0-1-1 0 0,0 1 1 0 0,0 0 0 0 0,0 0-1 0 0,-1-1 1 0 0,1 1 0 0 0,0 0 0 0 0,0 0-1 0 0,0-1 1 0 0,0 1 0 0 0,-1 0 0 0 0,-12-4 178 0 0,10 4 154 0 0,-2 1-234 0 0,-12 3-43 0 0,1 0 0 0 0,-1 2-1 0 0,1 0 1 0 0,0 1 0 0 0,1 0-1 0 0,0 1 1 0 0,-18 13 0 0 0,-6 10-46 0 0,0 3 0 0 0,3 1 0 0 0,-61 74 0 0 0,97-109-61 0 0,-1 1 0 0 0,1-1 0 0 0,-1 1 0 0 0,0 0 0 0 0,1-1 1 0 0,-1 1-1 0 0,1 0 0 0 0,0 0 0 0 0,-1-1 0 0 0,1 1 0 0 0,0 0 1 0 0,-1 0-1 0 0,1 0 0 0 0,0-1 0 0 0,0 1 0 0 0,0 0 0 0 0,-1 0 1 0 0,1 0-1 0 0,0 0 0 0 0,0 0 0 0 0,0-1 0 0 0,1 1 0 0 0,-1 0 0 0 0,0 0 1 0 0,0 0-1 0 0,0 0 0 0 0,1-1 0 0 0,-1 1 0 0 0,0 0 0 0 0,1 0 1 0 0,-1 0-1 0 0,0-1 0 0 0,1 1 0 0 0,-1 0 0 0 0,1-1 0 0 0,0 1 1 0 0,-1 0-1 0 0,1-1 0 0 0,-1 1 0 0 0,1-1 0 0 0,0 1 0 0 0,0-1 0 0 0,1 2 1 0 0,4 1-5 0 0,-1-1 0 0 0,1 1 0 0 0,1-1-1 0 0,11 3 1 0 0,-5-1 19 0 0,18 7-7 0 0,102 41-10 0 0,-116-44 0 0 0,-1 1-1 0 0,0 1 0 0 0,-1 0 1 0 0,0 1-1 0 0,22 20 1 0 0,-35-30 3 0 0,-1 0 0 0 0,1 0 0 0 0,-1 0 0 0 0,0 1 0 0 0,0-1 0 0 0,1 0 0 0 0,-1 1 0 0 0,0-1 0 0 0,0 1 0 0 0,0-1 0 0 0,0 1 0 0 0,-1 0 0 0 0,1-1 0 0 0,0 1 0 0 0,-1 0 1 0 0,1-1-1 0 0,-1 1 0 0 0,0 0 0 0 0,1 0 0 0 0,-1 0 0 0 0,0-1 0 0 0,0 1 0 0 0,0 0 0 0 0,0 0 0 0 0,0 0 0 0 0,-1 0 0 0 0,1-1 0 0 0,-1 1 0 0 0,1 0 0 0 0,-1-1 0 0 0,1 1 0 0 0,-1 0 0 0 0,0-1 1 0 0,0 1-1 0 0,-1 2 0 0 0,-2-1 11 0 0,1 0 1 0 0,-1 0 0 0 0,1 0 0 0 0,-1 0 0 0 0,0 0-1 0 0,0-1 1 0 0,-1 0 0 0 0,1 0 0 0 0,0 0-1 0 0,-1 0 1 0 0,1-1 0 0 0,-9 2 0 0 0,-1 0 71 0 0,0 0 1 0 0,0-2-1 0 0,0 0 0 0 0,0 0 1 0 0,-24-3-1 0 0,-82-21 1237 0 0,115 22-1245 0 0,3 1-133 0 0,-8-5-335 0 0,5 1-1960 0 0,25-7-8435 0 0,-5 5 6998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80 0 0,'3'-10'1525'0'0,"3"-12"3864"0"0,0 8 3444 0 0,8 44-6987 0 0,-1 0 0 0 0,9 35 0 0 0,21 131 1997 0 0,-32-140-2791 0 0,-10-46-866 0 0,0 0 0 0 0,-1 0 0 0 0,-1 20 0 0 0,1-27-610 0 0,-3 3-2798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21 328 0 0,'8'-20'12609'0'0,"-7"26"-12230"0"0,3 52 550 0 0,-4-27-113 0 0,-5 36 0 0 0,-1-28-239 0 0,2-10 348 0 0,-1 34 0 0 0,5-61-881 0 0,0-1-1 0 0,0 0 1 0 0,1 0-1 0 0,-1 1 1 0 0,0-1-1 0 0,1 0 0 0 0,-1 0 1 0 0,1 0-1 0 0,-1 0 1 0 0,1 1-1 0 0,-1-1 1 0 0,1 0-1 0 0,0 0 1 0 0,0 0-1 0 0,0 0 0 0 0,-1 0 1 0 0,1 0-1 0 0,0-1 1 0 0,0 1-1 0 0,0 0 1 0 0,0 0-1 0 0,0-1 1 0 0,1 1-1 0 0,-1-1 0 0 0,0 1 1 0 0,0-1-1 0 0,0 1 1 0 0,1-1-1 0 0,-1 0 1 0 0,2 1-1 0 0,47 3 706 0 0,-27-2-446 0 0,-11-1-209 0 0,-1-1 1 0 0,0 1-1 0 0,20-3 1 0 0,27 1 108 0 0,-37 2-141 0 0,1-1 0 0 0,0 0 0 0 0,22-4 0 0 0,29-1 31 0 0,-31 1-44 0 0,0-1-1 0 0,42-11 0 0 0,-6 2 43 0 0,-20 3 25 0 0,-30 6-31 0 0,-1 0 1 0 0,0 2 0 0 0,1 0-1 0 0,49 4 1 0 0,103 10 226 0 0,-5-9 20 0 0,-163-6 247 0 0,-12 4-582 0 0,0 0 0 0 0,1 0 1 0 0,-1 0-1 0 0,0 0 1 0 0,0-1-1 0 0,0 1 0 0 0,1 0 1 0 0,-1 0-1 0 0,0 0 0 0 0,0 0 1 0 0,0 0-1 0 0,1 0 0 0 0,-1 0 1 0 0,0 0-1 0 0,0 0 1 0 0,1 0-1 0 0,-1 0 0 0 0,0 0 1 0 0,0 0-1 0 0,0 0 0 0 0,1 0 1 0 0,-1 0-1 0 0,0 0 1 0 0,0 0-1 0 0,1 0 0 0 0,-1 0 1 0 0,0 0-1 0 0,0 0 0 0 0,0 0 1 0 0,1 0-1 0 0,-1 1 1 0 0,0-1-1 0 0,0 0 0 0 0,0 0 1 0 0,0 0-1 0 0,1 0 0 0 0,-1 0 1 0 0,0 1-1 0 0,0-1 1 0 0,10 9 2799 0 0,9 9 3650 0 0,-10-12-6447 0 0,3 3 0 0 0,-1-2 0 0 0,-2-1 0 0 0,2 1 0 0 0,0-3 0 0 0,2-4 0 0 0,-8 1 0 0 0,-1 0 0 0 0,0-1 0 0 0,0 1 0 0 0,0-1 0 0 0,1 0 0 0 0,-1-1 0 0 0,0 1 0 0 0,8-2 0 0 0,25-5 0 0 0,74 7 0 0 0,-73 1 0 0 0,51-5 0 0 0,396-71 0 0 0,-463 71 0 0 0,1 1 0 0 0,-1 1 0 0 0,33 2 0 0 0,73 11 0 0 0,42 2 0 0 0,-80-4 0 0 0,-40-3 0 0 0,-24-3-9 0 0,37 9 1 0 0,-12-2-1 0 0,-5-2-13 0 0,-43-7 27 0 0,15 2 34 0 0,-12-6-35 0 0,-2-13-4 0 0,-3 10 0 0 0,-1-1 0 0 0,0 1 0 0 0,0 0 0 0 0,0-1 0 0 0,-1 1 0 0 0,0 0 0 0 0,-1 0 0 0 0,1 0 0 0 0,-5-10 0 0 0,-1-6 0 0 0,-13-111 0 0 0,20 120 0 0 0,1 2-107 0 0,-1 9-503 0 0,-11-6-8432 0 0,11 8 8943 0 0,-1 0 0 0 0,1-1-1 0 0,0 1 1 0 0,-1 0 0 0 0,1 0 0 0 0,-1 0-1 0 0,1 0 1 0 0,-1 0 0 0 0,1-1 0 0 0,-1 1-1 0 0,1 0 1 0 0,0 0 0 0 0,-1 0 0 0 0,1 0-1 0 0,-1 0 1 0 0,1 1 0 0 0,-1-1 0 0 0,1 0-1 0 0,-1 0 1 0 0,1 0 0 0 0,-1 0-1 0 0,1 0 1 0 0,-1 1 0 0 0,-1-1-159 0 0,-22 6-3808 0 0,4 1-1830 0 0,-2 0 46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1T03:18: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41 776 0 0,'0'0'4256'0'0,"-2"-17"-1402"0"0,5 14-3542 0 0,10-10 11069 0 0,-10 8-9774 0 0,-2 3-65 0 0,-8 4-508 0 0,1 0-29 0 0,-90 29 42 0 0,87-28-46 0 0,0 1-1 0 0,1 1 0 0 0,-1 0 0 0 0,1 0 0 0 0,-1 0 1 0 0,2 1-1 0 0,-1 0 0 0 0,-11 13 0 0 0,17-18-1 0 0,1 1-1 0 0,-1-1 0 0 0,1 1 0 0 0,0 0 0 0 0,0-1 0 0 0,0 1 0 0 0,0 0 0 0 0,0 0 1 0 0,0 0-1 0 0,0 0 0 0 0,0 0 0 0 0,1 0 0 0 0,-1 0 0 0 0,1 0 0 0 0,0 0 0 0 0,-1 3 1 0 0,2-3 2 0 0,0 0 0 0 0,-1-1 0 0 0,1 1 0 0 0,0-1 0 0 0,0 1 0 0 0,0-1 0 0 0,1 1 0 0 0,-1-1 0 0 0,0 0 0 0 0,0 0 0 0 0,1 0 1 0 0,-1 1-1 0 0,1-1 0 0 0,-1 0 0 0 0,1 0 0 0 0,-1-1 0 0 0,1 1 0 0 0,-1 0 0 0 0,1-1 0 0 0,0 1 0 0 0,3 0 0 0 0,78 25 17 0 0,-60-21-12 0 0,-1 1 0 0 0,1 2 0 0 0,-2 0 0 0 0,1 1 0 0 0,-1 1 0 0 0,25 17 0 0 0,-44-26 0 0 0,-1 0 0 0 0,1 0 0 0 0,-1 0-1 0 0,0 0 1 0 0,1 1 0 0 0,-1-1 0 0 0,0 1-1 0 0,0-1 1 0 0,1 1 0 0 0,-1-1 0 0 0,-1 1-1 0 0,1 0 1 0 0,0 0 0 0 0,0-1 0 0 0,-1 1-1 0 0,1 0 1 0 0,-1 0 0 0 0,1 0 0 0 0,-1 0-1 0 0,0-1 1 0 0,1 1 0 0 0,-1 0 0 0 0,0 0-1 0 0,0 0 1 0 0,-1 0 0 0 0,1 0 0 0 0,0 0-1 0 0,-1 0 1 0 0,1 0 0 0 0,-2 2 0 0 0,0 0 9 0 0,0-1 0 0 0,0 1 0 0 0,0-1 0 0 0,0 1 1 0 0,-1-1-1 0 0,1 0 0 0 0,-1 0 0 0 0,0 0 1 0 0,0 0-1 0 0,0 0 0 0 0,0-1 0 0 0,-1 0 1 0 0,-4 4-1 0 0,-9 2 233 0 0,0 0 0 0 0,0-1 0 0 0,0-1 1 0 0,-1-1-1 0 0,0 0 0 0 0,0-1 0 0 0,0-1 1 0 0,0-1-1 0 0,-27 0 0 0 0,31-3 232 0 0,5-1-4823 0 0,28-8-5732 0 0,-13 7 5683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7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558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3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4" y="53"/>
            <a:ext cx="7072430" cy="1769753"/>
            <a:chOff x="-4" y="40"/>
            <a:chExt cx="7072430" cy="1327315"/>
          </a:xfrm>
        </p:grpSpPr>
        <p:sp>
          <p:nvSpPr>
            <p:cNvPr id="44" name="Google Shape;44;p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 panose="02000000000000000000"/>
                <a:ea typeface="Arvo" panose="02000000000000000000"/>
                <a:cs typeface="Arvo" panose="02000000000000000000"/>
                <a:sym typeface="Arvo" panose="02000000000000000000"/>
              </a:endParaRPr>
            </a:p>
          </p:txBody>
        </p:sp>
        <p:grpSp>
          <p:nvGrpSpPr>
            <p:cNvPr id="45" name="Google Shape;45;p4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 panose="02000000000000000000"/>
                  <a:ea typeface="Arvo" panose="02000000000000000000"/>
                  <a:cs typeface="Arvo" panose="02000000000000000000"/>
                  <a:sym typeface="Arvo" panose="02000000000000000000"/>
                </a:endParaRPr>
              </a:p>
            </p:txBody>
          </p:sp>
        </p:grpSp>
      </p:grpSp>
      <p:grpSp>
        <p:nvGrpSpPr>
          <p:cNvPr id="51" name="Google Shape;51;p4"/>
          <p:cNvGrpSpPr/>
          <p:nvPr/>
        </p:nvGrpSpPr>
        <p:grpSpPr>
          <a:xfrm>
            <a:off x="6946842" y="5963631"/>
            <a:ext cx="2202830" cy="894393"/>
            <a:chOff x="5575242" y="4472723"/>
            <a:chExt cx="2202830" cy="670795"/>
          </a:xfrm>
        </p:grpSpPr>
        <p:sp>
          <p:nvSpPr>
            <p:cNvPr id="52" name="Google Shape;52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53" name="Google Shape;53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4" name="Google Shape;54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56" name="Google Shape;56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814275" y="523433"/>
            <a:ext cx="52584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814275" y="2050651"/>
            <a:ext cx="33783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body" idx="2"/>
          </p:nvPr>
        </p:nvSpPr>
        <p:spPr>
          <a:xfrm>
            <a:off x="4396123" y="2050651"/>
            <a:ext cx="3378300" cy="3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ldNum" idx="12"/>
          </p:nvPr>
        </p:nvSpPr>
        <p:spPr>
          <a:xfrm>
            <a:off x="7618000" y="6182000"/>
            <a:ext cx="14874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 lang="en-IN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3668217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794633"/>
            <a:ext cx="8520600" cy="26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322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978029"/>
            <a:ext cx="3100508" cy="2517131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978029"/>
            <a:ext cx="3100508" cy="2517131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2062711"/>
            <a:ext cx="2230292" cy="2120792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2062711"/>
            <a:ext cx="2230292" cy="2120792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2062711"/>
            <a:ext cx="2230292" cy="2120792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2470417"/>
            <a:ext cx="2791470" cy="4387583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2470417"/>
            <a:ext cx="2791470" cy="4387583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4387583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4387583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2412961"/>
            <a:ext cx="923314" cy="2565048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944532"/>
            <a:ext cx="1503255" cy="3522287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2412961"/>
            <a:ext cx="923312" cy="2565048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2135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160589"/>
            <a:ext cx="6447501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3850" y="6041362"/>
            <a:ext cx="68395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08001" y="6041362"/>
            <a:ext cx="4723209" cy="365125"/>
          </a:xfrm>
        </p:spPr>
        <p:txBody>
          <a:bodyPr/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42997" y="6041362"/>
            <a:ext cx="512504" cy="365125"/>
          </a:xfrm>
        </p:spPr>
        <p:txBody>
          <a:bodyPr/>
          <a:lstStyle/>
          <a:p>
            <a:fld id="{D57F1E4F-1CFF-5643-939E-217C01CD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58775" y="1266092"/>
            <a:ext cx="8421688" cy="5001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58776" y="366639"/>
            <a:ext cx="7167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239125" y="6441929"/>
            <a:ext cx="563816" cy="358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 lang="de-DE"/>
          </a:p>
        </p:txBody>
      </p:sp>
      <p:sp>
        <p:nvSpPr>
          <p:cNvPr id="22" name="Google Shape;22;p3"/>
          <p:cNvSpPr txBox="1"/>
          <p:nvPr/>
        </p:nvSpPr>
        <p:spPr>
          <a:xfrm>
            <a:off x="358775" y="6441929"/>
            <a:ext cx="7880350" cy="358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6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3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53.GIF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customXml" Target="../ink/ink5.xml"/><Relationship Id="rId24" Type="http://schemas.openxmlformats.org/officeDocument/2006/relationships/image" Target="../media/image6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71.png"/><Relationship Id="rId10" Type="http://schemas.openxmlformats.org/officeDocument/2006/relationships/image" Target="../media/image62.png"/><Relationship Id="rId19" Type="http://schemas.openxmlformats.org/officeDocument/2006/relationships/customXml" Target="../ink/ink9.xml"/><Relationship Id="rId4" Type="http://schemas.openxmlformats.org/officeDocument/2006/relationships/image" Target="../media/image59.png"/><Relationship Id="rId9" Type="http://schemas.openxmlformats.org/officeDocument/2006/relationships/customXml" Target="../ink/ink4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9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30356" y="3005704"/>
            <a:ext cx="2696845" cy="5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sz="2400" b="1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Debapriya Basu Roy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875" y="1669415"/>
            <a:ext cx="8858885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altLang="zh-CN" sz="2800" b="1" spc="-150" dirty="0">
                <a:solidFill>
                  <a:schemeClr val="accent1"/>
                </a:solidFill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Hardware Implementation of Elliptic Curve Cryptography</a:t>
            </a:r>
          </a:p>
        </p:txBody>
      </p:sp>
      <p:sp>
        <p:nvSpPr>
          <p:cNvPr id="13" name="矩形 12"/>
          <p:cNvSpPr/>
          <p:nvPr/>
        </p:nvSpPr>
        <p:spPr>
          <a:xfrm>
            <a:off x="276348" y="3581282"/>
            <a:ext cx="4586433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Department of Computer Science &amp; Engineering</a:t>
            </a:r>
          </a:p>
          <a:p>
            <a:pPr algn="l">
              <a:lnSpc>
                <a:spcPct val="150000"/>
              </a:lnSpc>
            </a:pPr>
            <a:r>
              <a:rPr lang="en-I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Indian Institute of Technology Kanpur</a:t>
            </a:r>
          </a:p>
          <a:p>
            <a:pPr algn="l">
              <a:lnSpc>
                <a:spcPct val="150000"/>
              </a:lnSpc>
            </a:pPr>
            <a:r>
              <a:rPr lang="en-I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dbroy@cse.iitk.ac.in</a:t>
            </a:r>
          </a:p>
          <a:p>
            <a:pPr algn="l">
              <a:lnSpc>
                <a:spcPct val="150000"/>
              </a:lnSpc>
            </a:pPr>
            <a:r>
              <a:rPr lang="en-IN" sz="1400" dirty="0"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dbroy24@gmail.com</a:t>
            </a:r>
          </a:p>
        </p:txBody>
      </p:sp>
      <p:pic>
        <p:nvPicPr>
          <p:cNvPr id="2" name="Picture Placeholder 1" descr="redlogo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6153150" y="3329305"/>
            <a:ext cx="1982470" cy="1887855"/>
          </a:xfrm>
          <a:prstGeom prst="rect">
            <a:avLst/>
          </a:prstGeom>
        </p:spPr>
      </p:pic>
      <p:sp>
        <p:nvSpPr>
          <p:cNvPr id="3" name="文本框 7"/>
          <p:cNvSpPr txBox="1"/>
          <p:nvPr/>
        </p:nvSpPr>
        <p:spPr>
          <a:xfrm>
            <a:off x="230505" y="2320290"/>
            <a:ext cx="88588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endParaRPr lang="en-IN" altLang="zh-CN" sz="2000" b="1" spc="-150" dirty="0">
              <a:solidFill>
                <a:schemeClr val="accent1"/>
              </a:solidFill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1445" y="996950"/>
            <a:ext cx="8951595" cy="1425575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Asymmetric key cryptography is used to share the key between two party</a:t>
            </a:r>
          </a:p>
          <a:p>
            <a:r>
              <a:rPr lang="de-DE" altLang="en-US">
                <a:latin typeface="Calibri" panose="020F0502020204030204" pitchFamily="34" charset="0"/>
              </a:rPr>
              <a:t>In this case, each communicating party has a pair of key (private key, public key)</a:t>
            </a:r>
          </a:p>
          <a:p>
            <a:r>
              <a:rPr lang="de-DE" altLang="en-US">
                <a:latin typeface="Calibri" panose="020F0502020204030204" pitchFamily="34" charset="0"/>
              </a:rPr>
              <a:t>private key is secret, and public key is known to everyone 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Asymmetric Key Cryptography/ Public Key Cryptography</a:t>
            </a:r>
          </a:p>
        </p:txBody>
      </p:sp>
      <p:pic>
        <p:nvPicPr>
          <p:cNvPr id="6" name="Picture 5" descr="pk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45" y="2585720"/>
            <a:ext cx="2822575" cy="2760980"/>
          </a:xfrm>
          <a:prstGeom prst="rect">
            <a:avLst/>
          </a:prstGeom>
        </p:spPr>
      </p:pic>
      <p:pic>
        <p:nvPicPr>
          <p:cNvPr id="7" name="Picture 6" descr="pk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165" y="2585720"/>
            <a:ext cx="2825115" cy="27635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032510" y="2329815"/>
            <a:ext cx="259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Encryption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5501005" y="2329815"/>
            <a:ext cx="259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Digital Signature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358775" y="6292850"/>
            <a:ext cx="59829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200">
                <a:latin typeface="Calibri" panose="020F0502020204030204" pitchFamily="34" charset="0"/>
              </a:rPr>
              <a:t>Picture Source: Wikipedia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0490" y="931447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Public key cryptographic algorithms are generally based on some computationally hard mathematical problem known an trapdoor oneway function.</a:t>
            </a:r>
          </a:p>
          <a:p>
            <a:r>
              <a:rPr lang="de-DE" altLang="en-US">
                <a:latin typeface="Calibri" panose="020F0502020204030204" pitchFamily="34" charset="0"/>
              </a:rPr>
              <a:t>Public key : transform values from G1 to G2</a:t>
            </a:r>
          </a:p>
          <a:p>
            <a:r>
              <a:rPr lang="de-DE" altLang="en-US">
                <a:latin typeface="Calibri" panose="020F0502020204030204" pitchFamily="34" charset="0"/>
              </a:rPr>
              <a:t>Without t (private key) we can not do the</a:t>
            </a:r>
          </a:p>
          <a:p>
            <a:pPr marL="101600" indent="0">
              <a:buNone/>
            </a:pPr>
            <a:r>
              <a:rPr lang="de-DE" altLang="en-US">
                <a:latin typeface="Calibri" panose="020F0502020204030204" pitchFamily="34" charset="0"/>
              </a:rPr>
              <a:t>       inverse operation.</a:t>
            </a: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Example of oneway function with trapdoor: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Exponentiation of a number mod N</a:t>
            </a:r>
          </a:p>
          <a:p>
            <a:pPr lvl="2"/>
            <a:r>
              <a:rPr lang="de-DE" altLang="en-US">
                <a:latin typeface="Calibri" panose="020F0502020204030204" pitchFamily="34" charset="0"/>
              </a:rPr>
              <a:t>N =p x q , p and Q are prime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Elliptic Curve Scalar Multiplication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501" y="50951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  <a:sym typeface="+mn-ea"/>
              </a:rPr>
              <a:t>Asymmetric Key Cryptography/ Public Key Cryptography</a:t>
            </a:r>
            <a:r>
              <a:rPr lang="de-DE" altLang="en-US">
                <a:latin typeface="Calibri" panose="020F0502020204030204" pitchFamily="34" charset="0"/>
              </a:rPr>
              <a:t/>
            </a:r>
            <a:br>
              <a:rPr lang="de-DE" altLang="en-US">
                <a:latin typeface="Calibri" panose="020F0502020204030204" pitchFamily="34" charset="0"/>
              </a:rPr>
            </a:b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31130" y="2304415"/>
            <a:ext cx="1026160" cy="201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09485" y="2237740"/>
            <a:ext cx="1026160" cy="201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249670" y="2961005"/>
            <a:ext cx="1018540" cy="0"/>
          </a:xfrm>
          <a:prstGeom prst="straightConnector1">
            <a:avLst/>
          </a:prstGeom>
          <a:ln w="34925">
            <a:solidFill>
              <a:srgbClr val="3CCF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420995" y="1931035"/>
            <a:ext cx="53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G1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7632065" y="1931035"/>
            <a:ext cx="530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G2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5964555" y="1936115"/>
            <a:ext cx="1530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f: G1--&gt;G2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6123940" y="2582545"/>
            <a:ext cx="127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Easy 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275070" y="3431540"/>
            <a:ext cx="1034415" cy="63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6175375" y="3089910"/>
            <a:ext cx="127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Hard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224905" y="3819525"/>
            <a:ext cx="1135380" cy="8890"/>
          </a:xfrm>
          <a:prstGeom prst="straightConnector1">
            <a:avLst/>
          </a:prstGeom>
          <a:ln w="34925">
            <a:solidFill>
              <a:srgbClr val="3CCF8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6123940" y="3959225"/>
            <a:ext cx="1456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Easy with additional information t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  <p:bldP spid="9" grpId="0"/>
      <p:bldP spid="9" grpId="1"/>
      <p:bldP spid="11" grpId="0"/>
      <p:bldP spid="11" grpId="1"/>
      <p:bldP spid="12" grpId="0"/>
      <p:bldP spid="12" grpId="1"/>
      <p:bldP spid="13" grpId="0"/>
      <p:bldP spid="13" grpId="1"/>
      <p:bldP spid="15" grpId="0"/>
      <p:bldP spid="15" grpId="1"/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Cannonball Problem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58775" y="928370"/>
            <a:ext cx="8422005" cy="977265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We want to place cannonballs in a square pyramid. Square pyramid is a structure where the i</a:t>
            </a:r>
            <a:r>
              <a:rPr lang="de-DE" altLang="en-US" baseline="30000">
                <a:latin typeface="Calibri" panose="020F0502020204030204" pitchFamily="34" charset="0"/>
              </a:rPr>
              <a:t>th </a:t>
            </a:r>
            <a:r>
              <a:rPr lang="de-DE" altLang="en-US">
                <a:latin typeface="Calibri" panose="020F0502020204030204" pitchFamily="34" charset="0"/>
              </a:rPr>
              <a:t>layer contains i</a:t>
            </a:r>
            <a:r>
              <a:rPr lang="de-DE" altLang="en-US" baseline="30000">
                <a:latin typeface="Calibri" panose="020F0502020204030204" pitchFamily="34" charset="0"/>
              </a:rPr>
              <a:t>2 </a:t>
            </a:r>
            <a:r>
              <a:rPr lang="de-DE" altLang="en-US">
                <a:latin typeface="Calibri" panose="020F0502020204030204" pitchFamily="34" charset="0"/>
              </a:rPr>
              <a:t>cannonballs. </a:t>
            </a:r>
          </a:p>
        </p:txBody>
      </p:sp>
      <p:pic>
        <p:nvPicPr>
          <p:cNvPr id="3" name="Picture 2" descr="cannonb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2129155"/>
            <a:ext cx="2686685" cy="2336165"/>
          </a:xfrm>
          <a:prstGeom prst="rect">
            <a:avLst/>
          </a:prstGeom>
        </p:spPr>
      </p:pic>
      <p:pic>
        <p:nvPicPr>
          <p:cNvPr id="12" name="Picture 11" descr="cannonball_s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5" y="2078355"/>
            <a:ext cx="2313940" cy="23209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4117340" y="2111375"/>
            <a:ext cx="8255" cy="236410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131810" y="2056765"/>
            <a:ext cx="8255" cy="236410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4297680" y="3008630"/>
            <a:ext cx="311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400" b="1">
                <a:latin typeface="Calibri" panose="020F0502020204030204" pitchFamily="34" charset="0"/>
              </a:rPr>
              <a:t>x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8220075" y="3008630"/>
            <a:ext cx="311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400" b="1">
                <a:latin typeface="Calibri" panose="020F0502020204030204" pitchFamily="34" charset="0"/>
              </a:rPr>
              <a:t>y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1722755" y="4475480"/>
            <a:ext cx="18516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Square Pyramid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5880100" y="4475480"/>
            <a:ext cx="155511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Square Array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358775" y="5485765"/>
            <a:ext cx="8481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Question: Find out the number of cannonballs for which the square pyramid and square array will have same number of cannonballs (apart from 0 and 1)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Solution</a:t>
            </a:r>
          </a:p>
        </p:txBody>
      </p:sp>
      <p:pic>
        <p:nvPicPr>
          <p:cNvPr id="3" name="Picture 2" descr="CodeCogsEq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5" y="1029335"/>
            <a:ext cx="2854960" cy="866140"/>
          </a:xfrm>
          <a:prstGeom prst="rect">
            <a:avLst/>
          </a:prstGeom>
        </p:spPr>
      </p:pic>
      <p:pic>
        <p:nvPicPr>
          <p:cNvPr id="11" name="Picture 10" descr="ecc_exampl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40" y="1029335"/>
            <a:ext cx="3017520" cy="301752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224790" y="2109470"/>
            <a:ext cx="54800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By plotting this equation what we get is an elliptic curve (nothing to do with an ellipse),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Feature: symmetric with two distict 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If (x,y) is on the curve, so is (x,-y)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(0,0) and (1,1) are two points on the curve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224790" y="3803015"/>
            <a:ext cx="4518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How to find other points on the curve?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-10160" y="4281805"/>
            <a:ext cx="913828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(0,0) and (1,1) are on the curve, line y=x intersect the curve on point (0,0) and (1,1).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However, as the elliptic curve equation is cubic in term of x, it should intersect the curve on another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Substituting y=x in the elliptic curve equation, we get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 sz="20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From theory of equations, x</a:t>
            </a:r>
            <a:r>
              <a:rPr lang="de-DE" altLang="en-US" sz="2000" baseline="-25000">
                <a:latin typeface="Calibri" panose="020F0502020204030204" pitchFamily="34" charset="0"/>
              </a:rPr>
              <a:t>1</a:t>
            </a:r>
            <a:r>
              <a:rPr lang="de-DE" altLang="en-US" sz="2000">
                <a:latin typeface="Calibri" panose="020F0502020204030204" pitchFamily="34" charset="0"/>
              </a:rPr>
              <a:t>+x</a:t>
            </a:r>
            <a:r>
              <a:rPr lang="de-DE" altLang="en-US" sz="2000" baseline="-25000">
                <a:latin typeface="Calibri" panose="020F0502020204030204" pitchFamily="34" charset="0"/>
              </a:rPr>
              <a:t>2</a:t>
            </a:r>
            <a:r>
              <a:rPr lang="de-DE" altLang="en-US" sz="2000">
                <a:latin typeface="Calibri" panose="020F0502020204030204" pitchFamily="34" charset="0"/>
              </a:rPr>
              <a:t>+x</a:t>
            </a:r>
            <a:r>
              <a:rPr lang="de-DE" altLang="en-US" sz="2000" baseline="-25000">
                <a:latin typeface="Calibri" panose="020F0502020204030204" pitchFamily="34" charset="0"/>
              </a:rPr>
              <a:t>3</a:t>
            </a:r>
            <a:r>
              <a:rPr lang="de-DE" altLang="en-US" sz="2000">
                <a:latin typeface="Calibri" panose="020F0502020204030204" pitchFamily="34" charset="0"/>
              </a:rPr>
              <a:t>=3/2, where 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x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,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 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x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, x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 are the root of the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x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=0 and x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=1, then x</a:t>
            </a:r>
            <a:r>
              <a:rPr lang="de-DE" altLang="en-US" sz="2000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 sz="2000">
                <a:latin typeface="Calibri" panose="020F0502020204030204" pitchFamily="34" charset="0"/>
                <a:sym typeface="+mn-ea"/>
              </a:rPr>
              <a:t>=1/2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The corresponding y coordinate is 1/2 =&gt; (1/2,1/2) is another point on the curve</a:t>
            </a:r>
          </a:p>
        </p:txBody>
      </p:sp>
      <p:pic>
        <p:nvPicPr>
          <p:cNvPr id="16" name="Picture 15" descr="eqn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2645" y="5122545"/>
            <a:ext cx="2176145" cy="555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15265" y="928370"/>
            <a:ext cx="8791575" cy="272161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(0,0), (1,1), (1/2,1/2) are the points on the curve</a:t>
            </a:r>
          </a:p>
          <a:p>
            <a:r>
              <a:rPr lang="de-DE" altLang="en-US">
                <a:latin typeface="Calibri" panose="020F0502020204030204" pitchFamily="34" charset="0"/>
              </a:rPr>
              <a:t>(1,-1), (1/2,-1/2) are two other points on the curve (by symmtry operation)</a:t>
            </a:r>
          </a:p>
          <a:p>
            <a:r>
              <a:rPr lang="de-DE" altLang="en-US">
                <a:latin typeface="Calibri" panose="020F0502020204030204" pitchFamily="34" charset="0"/>
              </a:rPr>
              <a:t>We can keep on continuing the same approach to find the other points</a:t>
            </a:r>
          </a:p>
          <a:p>
            <a:r>
              <a:rPr lang="de-DE" altLang="en-US">
                <a:latin typeface="Calibri" panose="020F0502020204030204" pitchFamily="34" charset="0"/>
              </a:rPr>
              <a:t>Construct the equation of the line with points (1,1) and (1/2,-1/2) : y=3x-2</a:t>
            </a:r>
          </a:p>
          <a:p>
            <a:r>
              <a:rPr lang="de-DE" altLang="en-US">
                <a:latin typeface="Calibri" panose="020F0502020204030204" pitchFamily="34" charset="0"/>
              </a:rPr>
              <a:t>Find out the corresponding x and y coordinate using the discussed approach</a:t>
            </a:r>
          </a:p>
          <a:p>
            <a:r>
              <a:rPr lang="de-DE" altLang="en-US">
                <a:latin typeface="Calibri" panose="020F0502020204030204" pitchFamily="34" charset="0"/>
              </a:rPr>
              <a:t>In the context of cannonball problem, x is the height of pyramid and y is the dimension of the square array</a:t>
            </a: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Elliptic Curve Cont´d: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58775" y="3785235"/>
            <a:ext cx="8112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Elliptic Curve for Cryptography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59410" y="4257040"/>
            <a:ext cx="811149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>
                <a:latin typeface="Calibri" panose="020F0502020204030204" pitchFamily="34" charset="0"/>
              </a:rPr>
              <a:t>The usage of Elliptic curve, defined over some finite field, for Diffie-Hellman key exchange was first proposed by Victor Miller and Neal Koblitz in 1985</a:t>
            </a:r>
          </a:p>
          <a:p>
            <a:endParaRPr lang="de-DE" altLang="en-US" sz="2000">
              <a:latin typeface="Calibri" panose="020F0502020204030204" pitchFamily="34" charset="0"/>
            </a:endParaRPr>
          </a:p>
          <a:p>
            <a:r>
              <a:rPr lang="de-DE" altLang="en-US" sz="2000">
                <a:latin typeface="Calibri" panose="020F0502020204030204" pitchFamily="34" charset="0"/>
              </a:rPr>
              <a:t>It is based on the hardness of computing discrete logarithm problem in the Elliptic curve domain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6" grpId="0"/>
      <p:bldP spid="6" grpId="1"/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0970" y="870585"/>
            <a:ext cx="9034780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Weierstrass Equation: An elliptic curve defined over some finite field F can be presented as: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Depending upon the underlying finite field, we can simplify the above equation: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GF(p):   General form  --&gt;                                                                (prime curve)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GF(2</a:t>
            </a:r>
            <a:r>
              <a:rPr lang="de-DE" altLang="en-US" baseline="30000">
                <a:latin typeface="Calibri" panose="020F0502020204030204" pitchFamily="34" charset="0"/>
              </a:rPr>
              <a:t>m</a:t>
            </a:r>
            <a:r>
              <a:rPr lang="de-DE" altLang="en-US">
                <a:latin typeface="Calibri" panose="020F0502020204030204" pitchFamily="34" charset="0"/>
              </a:rPr>
              <a:t>): General form  --&gt;                                                                                    (binary curve)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In this lecture, our concentration would be more on elliptic curve defined over prime fields.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Apart from these curves, there also exist some special curves: </a:t>
            </a:r>
          </a:p>
          <a:p>
            <a:pPr lvl="1"/>
            <a:r>
              <a:rPr lang="de-DE" altLang="en-US" b="1">
                <a:latin typeface="Calibri" panose="020F0502020204030204" pitchFamily="34" charset="0"/>
              </a:rPr>
              <a:t>Montgomery curves</a:t>
            </a:r>
            <a:endParaRPr lang="de-DE" altLang="en-US">
              <a:latin typeface="Calibri" panose="020F0502020204030204" pitchFamily="34" charset="0"/>
            </a:endParaRP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Edware Curves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BN Curves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Koblitz Curve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General form of Elliptic Curve</a:t>
            </a:r>
          </a:p>
        </p:txBody>
      </p:sp>
      <p:pic>
        <p:nvPicPr>
          <p:cNvPr id="7" name="Picture 6" descr="ECC_NIST_pri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55" y="3260090"/>
            <a:ext cx="3057525" cy="272415"/>
          </a:xfrm>
          <a:prstGeom prst="rect">
            <a:avLst/>
          </a:prstGeom>
        </p:spPr>
      </p:pic>
      <p:pic>
        <p:nvPicPr>
          <p:cNvPr id="9" name="Picture 8" descr="e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55" y="3601720"/>
            <a:ext cx="4168140" cy="290830"/>
          </a:xfrm>
          <a:prstGeom prst="rect">
            <a:avLst/>
          </a:prstGeom>
        </p:spPr>
      </p:pic>
      <p:pic>
        <p:nvPicPr>
          <p:cNvPr id="2" name="Picture 1" descr="ecc_eq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545" y="1854835"/>
            <a:ext cx="6690995" cy="831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836295"/>
            <a:ext cx="8422005" cy="5833745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It is a set of points with coordinates (x,y) where each x and y value belongs to the field F</a:t>
            </a:r>
          </a:p>
          <a:p>
            <a:r>
              <a:rPr lang="de-DE" altLang="en-US">
                <a:latin typeface="Calibri" panose="020F0502020204030204" pitchFamily="34" charset="0"/>
              </a:rPr>
              <a:t>Point of Infinity</a:t>
            </a:r>
          </a:p>
          <a:p>
            <a:r>
              <a:rPr lang="de-DE" altLang="en-US">
                <a:latin typeface="Calibri" panose="020F0502020204030204" pitchFamily="34" charset="0"/>
              </a:rPr>
              <a:t> Consider the graph: y</a:t>
            </a:r>
            <a:r>
              <a:rPr lang="de-DE" altLang="en-US" baseline="30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=x</a:t>
            </a:r>
            <a:r>
              <a:rPr lang="de-DE" altLang="en-US" baseline="30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+7 and line x=1</a:t>
            </a:r>
          </a:p>
          <a:p>
            <a:r>
              <a:rPr lang="de-DE" altLang="en-US">
                <a:latin typeface="Calibri" panose="020F0502020204030204" pitchFamily="34" charset="0"/>
              </a:rPr>
              <a:t>The graph and and the line should intersect at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(1,2.828)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(1,-2.828)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another point (being a cubic equation)</a:t>
            </a:r>
          </a:p>
          <a:p>
            <a:pPr lvl="0"/>
            <a:endParaRPr lang="de-DE" altLang="en-US">
              <a:latin typeface="Calibri" panose="020F0502020204030204" pitchFamily="34" charset="0"/>
            </a:endParaRP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This another point which does not seem to  be on the graph but should be on the curve is the point of infinity (denoted as O)</a:t>
            </a:r>
          </a:p>
          <a:p>
            <a:pPr lvl="1"/>
            <a:r>
              <a:rPr lang="de-DE" altLang="en-US" sz="1800">
                <a:latin typeface="Calibri" panose="020F0502020204030204" pitchFamily="34" charset="0"/>
              </a:rPr>
              <a:t>for any point P on the curve: P+O=P (acting as an identity element</a:t>
            </a:r>
            <a:r>
              <a:rPr lang="de-DE" altLang="en-US" sz="1600">
                <a:latin typeface="Calibri" panose="020F0502020204030204" pitchFamily="34" charset="0"/>
              </a:rPr>
              <a:t>)</a:t>
            </a:r>
          </a:p>
          <a:p>
            <a:pPr lvl="1"/>
            <a:r>
              <a:rPr lang="de-DE" altLang="en-US">
                <a:latin typeface="Calibri" panose="020F0502020204030204" pitchFamily="34" charset="0"/>
                <a:sym typeface="+mn-ea"/>
              </a:rPr>
              <a:t>for any point P on the curve: P+(-P)=O (acting as an identity element)</a:t>
            </a:r>
          </a:p>
          <a:p>
            <a:pPr lvl="0"/>
            <a:r>
              <a:rPr lang="de-DE" altLang="en-US" sz="2000">
                <a:latin typeface="Calibri" panose="020F0502020204030204" pitchFamily="34" charset="0"/>
                <a:sym typeface="+mn-ea"/>
              </a:rPr>
              <a:t>Negative of a point P (x,y) is -P(x,-y)</a:t>
            </a:r>
            <a:endParaRPr lang="de-DE" altLang="en-US">
              <a:latin typeface="Calibri" panose="020F0502020204030204" pitchFamily="34" charset="0"/>
            </a:endParaRPr>
          </a:p>
          <a:p>
            <a:pPr lvl="2"/>
            <a:endParaRPr lang="de-DE" altLang="en-US">
              <a:latin typeface="Calibri" panose="020F0502020204030204" pitchFamily="34" charset="0"/>
            </a:endParaRPr>
          </a:p>
          <a:p>
            <a:pPr lvl="3"/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Points on Elliptic Curve E defined over field F</a:t>
            </a:r>
          </a:p>
        </p:txBody>
      </p:sp>
      <p:pic>
        <p:nvPicPr>
          <p:cNvPr id="6" name="Picture 5" descr="ECC_poin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15" y="1325880"/>
            <a:ext cx="3805555" cy="276225"/>
          </a:xfrm>
          <a:prstGeom prst="rect">
            <a:avLst/>
          </a:prstGeom>
        </p:spPr>
      </p:pic>
      <p:pic>
        <p:nvPicPr>
          <p:cNvPr id="7" name="Picture 6" descr="ECC_point_of_infin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35" y="1654810"/>
            <a:ext cx="3034665" cy="2589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955" y="862232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Consider the Elliptic curve E defined over some field F. We want to add two point P and Q . This is known as point addition</a:t>
            </a:r>
          </a:p>
          <a:p>
            <a:r>
              <a:rPr lang="de-DE" altLang="en-US">
                <a:latin typeface="Calibri" panose="020F0502020204030204" pitchFamily="34" charset="0"/>
              </a:rPr>
              <a:t>For a given point P, we can compute 2P. This is called point doubling 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Operation over Elliptic Curve: Point Addition</a:t>
            </a:r>
          </a:p>
        </p:txBody>
      </p:sp>
      <p:pic>
        <p:nvPicPr>
          <p:cNvPr id="7" name="Picture 6" descr="Screenshot from 2020-12-27 22-10-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" y="2847975"/>
            <a:ext cx="3591560" cy="2754630"/>
          </a:xfrm>
          <a:prstGeom prst="rect">
            <a:avLst/>
          </a:prstGeom>
        </p:spPr>
      </p:pic>
      <p:pic>
        <p:nvPicPr>
          <p:cNvPr id="8" name="Picture 7" descr="Screenshot from 2020-12-27 22-11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2864485"/>
            <a:ext cx="3616325" cy="275971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124585" y="2496185"/>
            <a:ext cx="3122295" cy="3683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Point Doubling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5323840" y="2524760"/>
            <a:ext cx="3122295" cy="36830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>
                <a:latin typeface="Calibri" panose="020F0502020204030204" pitchFamily="34" charset="0"/>
              </a:rPr>
              <a:t>Point Addition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/>
      <p:bldP spid="15" grpId="0" bldLvl="0" animBg="1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8135" y="763905"/>
                <a:ext cx="8992235" cy="5001260"/>
              </a:xfrm>
            </p:spPr>
            <p:txBody>
              <a:bodyPr/>
              <a:lstStyle/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Two point P 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 and Q(x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 defined over curve y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=x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+Ax+B.  Their addition is P+Q 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Slope of the line going through P(x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 and Q(x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 is λ=(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Equation of the line going through these points: y-y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λ(x-x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 and this line intersects the curve y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=x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+Ax+B. We can replace y with 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+λ(x-x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+λ(x-x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x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+Ax+B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−λ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+(a+2λ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−2λy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)x+b−(λx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−y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 = 0 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This equation will have three roots: 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</a:rPr>
                  <a:t> --&gt; corresponds to point P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--&gt; corresponds to point Q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--&gt; corresponds to point -(P+Q)</a:t>
                </a:r>
              </a:p>
              <a:p>
                <a:pPr lvl="0"/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From the theory of equation</a:t>
                </a:r>
              </a:p>
              <a:p>
                <a:pPr lvl="1"/>
                <a:r>
                  <a:rPr lang="de-DE" altLang="en-US" sz="18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x</a:t>
                </a:r>
                <a:r>
                  <a:rPr lang="de-DE" altLang="en-US" sz="1800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 sz="18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+x</a:t>
                </a:r>
                <a:r>
                  <a:rPr lang="de-DE" altLang="en-US" sz="1800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 sz="18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+x</a:t>
                </a:r>
                <a:r>
                  <a:rPr lang="de-DE" altLang="en-US" sz="1800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 sz="18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==&gt; 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 λ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 sz="18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</a:p>
              <a:p>
                <a:pPr lvl="0"/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Simplifying, we get x</a:t>
                </a:r>
                <a:r>
                  <a:rPr lang="de-DE" altLang="en-US" sz="2000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2,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cost is= 1 squaring+3 subtractions+1 addition +1 inversion+1 multiplication. (all are finite field operations)</a:t>
                </a:r>
                <a:endParaRPr lang="de-DE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de-DE" altLang="en-US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8135" y="763905"/>
                <a:ext cx="8992235" cy="5001260"/>
              </a:xfrm>
              <a:blipFill rotWithShape="1">
                <a:blip r:embed="rId2"/>
                <a:stretch>
                  <a:fillRect t="-648" b="-2436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6066" y="19836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Point Addition Computation</a:t>
            </a:r>
          </a:p>
        </p:txBody>
      </p:sp>
      <p:pic>
        <p:nvPicPr>
          <p:cNvPr id="8" name="Picture 7" descr="Screenshot from 2020-12-27 22-11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55" y="2879090"/>
            <a:ext cx="3128645" cy="2814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0826" y="113909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Point Addition Continued:</a:t>
            </a:r>
          </a:p>
        </p:txBody>
      </p:sp>
      <p:sp>
        <p:nvSpPr>
          <p:cNvPr id="6" name="Title 4"/>
          <p:cNvSpPr>
            <a:spLocks noGrp="1"/>
          </p:cNvSpPr>
          <p:nvPr/>
        </p:nvSpPr>
        <p:spPr>
          <a:xfrm>
            <a:off x="182245" y="2713990"/>
            <a:ext cx="8454390" cy="3600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de-DE" altLang="en-US">
                <a:latin typeface="Calibri" panose="020F0502020204030204" pitchFamily="34" charset="0"/>
              </a:rPr>
              <a:t>Point Doubling:</a:t>
            </a:r>
          </a:p>
        </p:txBody>
      </p:sp>
      <p:pic>
        <p:nvPicPr>
          <p:cNvPr id="7" name="Picture 6" descr="Screenshot from 2020-12-27 22-10-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810" y="3589020"/>
            <a:ext cx="2790825" cy="2140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3"/>
              <p:cNvSpPr>
                <a:spLocks noGrp="1"/>
              </p:cNvSpPr>
              <p:nvPr/>
            </p:nvSpPr>
            <p:spPr>
              <a:xfrm>
                <a:off x="182245" y="3218815"/>
                <a:ext cx="8764905" cy="2275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Noto Sans Symbols"/>
                  <a:buChar char="▪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L="914400" marR="0" lvl="1" indent="-3429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Noto Sans Symbols"/>
                  <a:buChar char="▪"/>
                  <a:defRPr sz="18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L="1371600" marR="0" lvl="2" indent="-3302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Noto Sans Symbols"/>
                  <a:buChar char="▪"/>
                  <a:defRPr sz="16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L="1828800" marR="0" lvl="3" indent="-3175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Noto Sans Symbols"/>
                  <a:buChar char="▪"/>
                  <a:defRPr sz="14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L="2286000" marR="0" lvl="4" indent="-304800" algn="l" rtl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200"/>
                  <a:buFont typeface="Noto Sans Symbols"/>
                  <a:buChar char="▪"/>
                  <a:defRPr sz="12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 panose="020B0604020202020204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The slope in this case is computed by differentiating the curve equation</a:t>
                </a:r>
              </a:p>
              <a:p>
                <a:r>
                  <a:rPr lang="de-DE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2y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𝑑𝑦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de-DE" altLang="en-US" i="1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 = </a:t>
                </a: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3x</a:t>
                </a:r>
                <a:r>
                  <a:rPr lang="de-DE" altLang="en-US" baseline="30000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2 </a:t>
                </a: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+A ==&gt;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𝑑𝑦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𝑑𝑥</m:t>
                        </m:r>
                      </m:den>
                    </m:f>
                    <m:d>
                      <m:dPr>
                        <m:begChr m:val="|"/>
                        <m:endChr m:val=""/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(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1,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1)</m:t>
                        </m:r>
                      </m:e>
                    </m:d>
                  </m:oMath>
                </a14:m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3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  <m:r>
                          <a:rPr lang="en-US" altLang="de-DE" i="1" baseline="30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𝐴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 =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</a:t>
                </a:r>
                <a:endParaRPr lang="de-DE" altLang="en-US">
                  <a:latin typeface="Calibri" panose="020F0502020204030204" pitchFamily="34" charset="0"/>
                  <a:cs typeface="DejaVu Math TeX Gyre" panose="02000503000000000000" charset="0"/>
                  <a:sym typeface="+mn-ea"/>
                </a:endParaRPr>
              </a:p>
              <a:p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As this line is a tangent to curve, we can consider </a:t>
                </a:r>
              </a:p>
              <a:p>
                <a:pPr marL="101600" indent="0">
                  <a:buNone/>
                </a:pP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     that x</a:t>
                </a:r>
                <a:r>
                  <a:rPr lang="de-DE" altLang="en-US" baseline="-25000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1 </a:t>
                </a: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is actually two solution for the curve equation.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Therefore 2x</a:t>
                </a:r>
                <a:r>
                  <a:rPr lang="de-DE" altLang="en-US" baseline="-25000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+x</a:t>
                </a:r>
                <a:r>
                  <a:rPr lang="de-DE" altLang="en-US" baseline="-25000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 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==&gt; 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de-DE">
                        <a:latin typeface="Cambria Math" panose="02040503050406030204" charset="0"/>
                        <a:cs typeface="Calibri" panose="020F0502020204030204" pitchFamily="34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3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  <m:r>
                          <a:rPr lang="en-US" altLang="de-DE" i="1" baseline="30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𝐴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 )</a:t>
                </a:r>
                <a:r>
                  <a:rPr lang="de-DE" altLang="en-US" baseline="30000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 -2x</a:t>
                </a:r>
                <a:r>
                  <a:rPr lang="de-DE" altLang="en-US" baseline="-25000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1 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de-DE">
                        <a:latin typeface="Cambria Math" panose="02040503050406030204" charset="0"/>
                        <a:cs typeface="Calibri" panose="020F0502020204030204" pitchFamily="34" charset="0"/>
                        <a:sym typeface="+mn-ea"/>
                      </a:rPr>
                      <m:t>(</m:t>
                    </m:r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3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  <m:r>
                          <a:rPr lang="en-US" altLang="de-DE" i="1" baseline="30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𝐴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DejaVu Math TeX Gyre" panose="02000503000000000000" charset="0"/>
                    <a:sym typeface="+mn-ea"/>
                  </a:rPr>
                  <a:t> )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)-y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Again, we require a few additions, subtractions, multiplication and </a:t>
                </a:r>
                <a:r>
                  <a:rPr lang="de-DE" altLang="en-US" b="1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 inversion</a:t>
                </a:r>
                <a:endParaRPr lang="de-DE" altLang="en-US">
                  <a:latin typeface="Calibri" panose="020F0502020204030204" pitchFamily="34" charset="0"/>
                  <a:cs typeface="DejaVu Math TeX Gyre" panose="02000503000000000000" charset="0"/>
                  <a:sym typeface="+mn-ea"/>
                </a:endParaRPr>
              </a:p>
              <a:p>
                <a:pPr marL="101600" indent="0">
                  <a:buNone/>
                </a:pPr>
                <a:endParaRPr lang="de-DE" altLang="en-US">
                  <a:latin typeface="Calibri" panose="020F0502020204030204" pitchFamily="34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 xmlns="">
          <p:sp>
            <p:nvSpPr>
              <p:cNvPr id="8" name="Text Placeholder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45" y="3218815"/>
                <a:ext cx="8764905" cy="2275205"/>
              </a:xfrm>
              <a:prstGeom prst="rect">
                <a:avLst/>
              </a:prstGeom>
              <a:blipFill rotWithShape="1">
                <a:blip r:embed="rId3"/>
                <a:stretch>
                  <a:fillRect b="-664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82245" y="562610"/>
                <a:ext cx="8891905" cy="2275205"/>
              </a:xfrm>
            </p:spPr>
            <p:txBody>
              <a:bodyPr/>
              <a:lstStyle/>
              <a:p>
                <a:r>
                  <a:rPr lang="de-DE" altLang="en-US">
                    <a:latin typeface="Calibri" panose="020F0502020204030204" pitchFamily="34" charset="0"/>
                  </a:rPr>
                  <a:t>We can compute the y coordinate value using the equation of the straight line</a:t>
                </a:r>
              </a:p>
              <a:p>
                <a:r>
                  <a:rPr lang="de-DE" altLang="en-US">
                    <a:latin typeface="Calibri" panose="020F0502020204030204" pitchFamily="34" charset="0"/>
                  </a:rPr>
                  <a:t>-y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</a:rPr>
                  <a:t>=y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</a:rPr>
                  <a:t>+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 ==&gt; 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)-y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==&gt; 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1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2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ea typeface="MS Mincho" charset="0"/>
                            <a:cs typeface="DejaVu Math TeX Gyre" panose="02000503000000000000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-x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)-y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Cost=4 subtractions+ 2 multiplications+1 inversion (Condition: 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≠x</a:t>
                </a:r>
                <a:r>
                  <a:rPr lang="de-DE" altLang="en-US" baseline="-25000">
                    <a:latin typeface="Arial" panose="020B0604020202020204" pitchFamily="34" charset="0"/>
                    <a:cs typeface="Arial" panose="020B060402020202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</a:t>
                </a:r>
              </a:p>
              <a:p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Therefore total cost=5 subtractions+ 1 Additions+2 Multiplications+</a:t>
                </a:r>
                <a:r>
                  <a:rPr lang="de-DE" altLang="en-US" b="1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 Inversion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+1 Squaring</a:t>
                </a:r>
              </a:p>
            </p:txBody>
          </p:sp>
        </mc:Choice>
        <mc:Fallback xmlns="">
          <p:sp>
            <p:nvSpPr>
              <p:cNvPr id="9" name="Text Placeholder 8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82245" y="562610"/>
                <a:ext cx="8891905" cy="2275205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2564" y="147074"/>
            <a:ext cx="1286675" cy="12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998045" y="171224"/>
            <a:ext cx="7114200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 b="1" dirty="0"/>
              <a:t>Secure Embedded and Smart Things Laboratory (SETTLOR) </a:t>
            </a:r>
            <a:endParaRPr sz="1700" b="1" dirty="0"/>
          </a:p>
          <a:p>
            <a:pPr algn="ctr"/>
            <a:r>
              <a:rPr lang="en" sz="1700" b="1" dirty="0"/>
              <a:t>First Floor, C3i Center Building, IIT Kanpur-208016 </a:t>
            </a:r>
            <a:endParaRPr sz="1700" b="1" dirty="0"/>
          </a:p>
          <a:p>
            <a:pPr algn="ctr"/>
            <a:r>
              <a:rPr lang="en" sz="1700" b="1" dirty="0" smtClean="0"/>
              <a:t>Laboratory </a:t>
            </a:r>
            <a:r>
              <a:rPr lang="en" sz="1700" b="1" dirty="0"/>
              <a:t>Website: https://cse.iitk.ac.in/users/urbic/research/</a:t>
            </a:r>
            <a:endParaRPr sz="1700" b="1" dirty="0"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0" y="1638221"/>
            <a:ext cx="9109250" cy="18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5" y="89186"/>
            <a:ext cx="1286675" cy="12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216938" y="3700512"/>
            <a:ext cx="4183800" cy="163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Publications: 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Conferences: DATE, DAC, IEEE HOST, ESWEEK, VLSID, </a:t>
            </a:r>
            <a:r>
              <a:rPr lang="en" dirty="0" smtClean="0">
                <a:solidFill>
                  <a:schemeClr val="dk1"/>
                </a:solidFill>
              </a:rPr>
              <a:t>SPACE, AsianHOST, GLSVLSI.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Journals: IEEE ESL, ACM TECS, Springer </a:t>
            </a:r>
            <a:r>
              <a:rPr lang="en" dirty="0" smtClean="0">
                <a:solidFill>
                  <a:schemeClr val="dk1"/>
                </a:solidFill>
              </a:rPr>
              <a:t>JCEN, IEEE TCAS-1. 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4839388" y="3721837"/>
            <a:ext cx="4183800" cy="1633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Research Areas: 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>
                <a:solidFill>
                  <a:schemeClr val="dk1"/>
                </a:solidFill>
              </a:rPr>
              <a:t>Approximate Computing, Acoustic Side Channel Attacks, Physically Unclonable Functions</a:t>
            </a:r>
            <a:r>
              <a:rPr lang="en" dirty="0" smtClean="0">
                <a:solidFill>
                  <a:schemeClr val="dk1"/>
                </a:solidFill>
              </a:rPr>
              <a:t>, Timing Attacks on Network-on-Chip</a:t>
            </a:r>
            <a:r>
              <a:rPr lang="en" smtClean="0">
                <a:solidFill>
                  <a:schemeClr val="dk1"/>
                </a:solidFill>
              </a:rPr>
              <a:t>, Post-Quntum Cryptography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727257-6C5B-4A37-4A06-E6CAD9AFD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76" y="5398247"/>
            <a:ext cx="1346436" cy="13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nformation Security Education and Awareness">
            <a:extLst>
              <a:ext uri="{FF2B5EF4-FFF2-40B4-BE49-F238E27FC236}">
                <a16:creationId xmlns:a16="http://schemas.microsoft.com/office/drawing/2014/main" id="{FF57EC33-35C6-33AF-B85F-B6B70CA37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00" y="5582755"/>
            <a:ext cx="1048688" cy="111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cience and Engineering Research Board - Wikipedia">
            <a:extLst>
              <a:ext uri="{FF2B5EF4-FFF2-40B4-BE49-F238E27FC236}">
                <a16:creationId xmlns:a16="http://schemas.microsoft.com/office/drawing/2014/main" id="{D3A0A117-3093-2E54-8FC8-273851948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118" y="5473308"/>
            <a:ext cx="2051021" cy="127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EITY (Cyber Law ...">
            <a:extLst>
              <a:ext uri="{FF2B5EF4-FFF2-40B4-BE49-F238E27FC236}">
                <a16:creationId xmlns:a16="http://schemas.microsoft.com/office/drawing/2014/main" id="{D18C27C8-7E87-2A05-B246-3E6D71C8B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99" y="5537055"/>
            <a:ext cx="1211431" cy="12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jai Chowdhry on X: &quot;I am proud to announce the launch of the National  Quantum Mission logo, a critical step in positioning India at the forefront  of quantum technology. Yesterday, we also">
            <a:extLst>
              <a:ext uri="{FF2B5EF4-FFF2-40B4-BE49-F238E27FC236}">
                <a16:creationId xmlns:a16="http://schemas.microsoft.com/office/drawing/2014/main" id="{5AC04B3B-E71B-3DBD-BCC7-8125B105D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22" y="5504401"/>
            <a:ext cx="1211431" cy="12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57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58775" y="928272"/>
                <a:ext cx="8421688" cy="5001508"/>
              </a:xfrm>
            </p:spPr>
            <p:txBody>
              <a:bodyPr/>
              <a:lstStyle/>
              <a:p>
                <a:r>
                  <a:rPr lang="de-DE" altLang="en-US">
                    <a:latin typeface="Calibri" panose="020F0502020204030204" pitchFamily="34" charset="0"/>
                  </a:rPr>
                  <a:t>Binary Elliptic Curve: </a:t>
                </a:r>
              </a:p>
              <a:p>
                <a:endParaRPr lang="de-DE" altLang="en-US">
                  <a:latin typeface="Calibri" panose="020F0502020204030204" pitchFamily="34" charset="0"/>
                </a:endParaRPr>
              </a:p>
              <a:p>
                <a:r>
                  <a:rPr lang="de-DE" altLang="en-US">
                    <a:latin typeface="Calibri" panose="020F0502020204030204" pitchFamily="34" charset="0"/>
                  </a:rPr>
                  <a:t>Point Doubling: Point P (x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</a:rPr>
                  <a:t>), Target 2P (x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</a:rPr>
                  <a:t>x</a:t>
                </a:r>
                <a:r>
                  <a:rPr lang="de-DE" altLang="en-US" baseline="-25000">
                    <a:latin typeface="Calibri" panose="020F0502020204030204" pitchFamily="34" charset="0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</a:rPr>
                  <a:t>=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λ</a:t>
                </a:r>
                <a:r>
                  <a:rPr lang="de-DE" altLang="en-US" baseline="30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2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 λ+A, 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=λ(x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)+x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, λ=x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/x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</a:p>
              <a:p>
                <a:pPr lvl="0"/>
                <a:endParaRPr lang="de-DE" altLang="en-US" baseline="-2500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  <a:p>
                <a:pPr lvl="0"/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Point Addition: 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Point P (x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) and Q (x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), Target P+Q (x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,y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)</a:t>
                </a:r>
              </a:p>
              <a:p>
                <a:pPr lvl="1"/>
                <a:r>
                  <a:rPr lang="de-DE" altLang="en-US" sz="1800">
                    <a:latin typeface="Calibri" panose="020F0502020204030204" pitchFamily="34" charset="0"/>
                    <a:sym typeface="+mn-ea"/>
                  </a:rPr>
                  <a:t>x</a:t>
                </a:r>
                <a:r>
                  <a:rPr lang="de-DE" altLang="en-US" sz="1800" baseline="-25000">
                    <a:latin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 sz="1800">
                    <a:latin typeface="Calibri" panose="020F0502020204030204" pitchFamily="34" charset="0"/>
                    <a:sym typeface="+mn-ea"/>
                  </a:rPr>
                  <a:t>= λ</a:t>
                </a:r>
                <a:r>
                  <a:rPr lang="de-DE" altLang="en-US" sz="1800" baseline="30000">
                    <a:latin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+ λ + x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 + x</a:t>
                </a:r>
                <a:r>
                  <a:rPr lang="de-DE" altLang="en-US" baseline="-25000">
                    <a:latin typeface="Calibri" panose="020F0502020204030204" pitchFamily="34" charset="0"/>
                    <a:sym typeface="+mn-ea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 + A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= λ(x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)+x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3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 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, λ=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fPr>
                      <m:num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𝑦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num>
                      <m:den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1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+</m:t>
                        </m:r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𝑥</m:t>
                        </m:r>
                        <m:r>
                          <a:rPr lang="en-US" altLang="de-DE" i="1" baseline="-25000">
                            <a:latin typeface="Cambria Math" panose="02040503050406030204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den>
                    </m:f>
                  </m:oMath>
                </a14:m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</a:p>
              <a:p>
                <a:pPr marL="101600" lvl="0" indent="0">
                  <a:buNone/>
                </a:pPr>
                <a:endParaRPr lang="de-DE" altLang="en-US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  <a:p>
                <a:pPr lvl="0"/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Negation of Point P (x</a:t>
                </a:r>
                <a:r>
                  <a:rPr lang="de-DE" altLang="en-US" sz="2000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,y</a:t>
                </a:r>
                <a:r>
                  <a:rPr lang="de-DE" altLang="en-US" sz="2000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 --&gt; -P (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,x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+y</a:t>
                </a:r>
                <a:r>
                  <a:rPr lang="de-DE" altLang="en-US" baseline="-25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de-DE" altLang="en-US" sz="2000"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)</a:t>
                </a:r>
                <a:endParaRPr lang="de-DE" altLang="en-US">
                  <a:latin typeface="Calibri" panose="020F0502020204030204" pitchFamily="34" charset="0"/>
                  <a:sym typeface="+mn-ea"/>
                </a:endParaRPr>
              </a:p>
              <a:p>
                <a:pPr marL="571500" lvl="1" indent="0">
                  <a:buNone/>
                </a:pPr>
                <a:endParaRPr lang="de-DE" altLang="en-US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8775" y="928272"/>
                <a:ext cx="8421688" cy="5001508"/>
              </a:xfrm>
              <a:blipFill rotWithShape="1">
                <a:blip r:embed="rId2"/>
                <a:stretch>
                  <a:fillRect t="-11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Point Addition and Doubling on Binary Curve</a:t>
            </a:r>
          </a:p>
        </p:txBody>
      </p:sp>
      <p:pic>
        <p:nvPicPr>
          <p:cNvPr id="9" name="Picture 8" descr="e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660" y="1010285"/>
            <a:ext cx="4168140" cy="290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To add with point of infinity, we draw a vertical line going through the point as we have assumed that point of infinity is somewhere vertical.</a:t>
            </a:r>
          </a:p>
          <a:p>
            <a:r>
              <a:rPr lang="de-DE" altLang="en-US">
                <a:latin typeface="Calibri" panose="020F0502020204030204" pitchFamily="34" charset="0"/>
              </a:rPr>
              <a:t>It will intersect the curve at point -P</a:t>
            </a:r>
          </a:p>
          <a:p>
            <a:r>
              <a:rPr lang="de-DE" altLang="en-US">
                <a:latin typeface="Calibri" panose="020F0502020204030204" pitchFamily="34" charset="0"/>
              </a:rPr>
              <a:t>Its projection will be point P itself</a:t>
            </a:r>
          </a:p>
          <a:p>
            <a:r>
              <a:rPr lang="de-DE" altLang="en-US">
                <a:latin typeface="Calibri" panose="020F0502020204030204" pitchFamily="34" charset="0"/>
              </a:rPr>
              <a:t>P+O=P</a:t>
            </a: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Addition between Point of Infinity O and P</a:t>
            </a:r>
          </a:p>
        </p:txBody>
      </p:sp>
      <p:pic>
        <p:nvPicPr>
          <p:cNvPr id="7" name="Picture 6" descr="ECC_point_of_infin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30" y="1772285"/>
            <a:ext cx="3034665" cy="258953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/>
        </p:nvSpPr>
        <p:spPr>
          <a:xfrm>
            <a:off x="167006" y="3389874"/>
            <a:ext cx="7167440" cy="36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de-DE" altLang="en-US">
                <a:latin typeface="Calibri" panose="020F0502020204030204" pitchFamily="34" charset="0"/>
              </a:rPr>
              <a:t>Elliptic Curve as Abelian Group</a:t>
            </a:r>
          </a:p>
        </p:txBody>
      </p:sp>
      <p:sp>
        <p:nvSpPr>
          <p:cNvPr id="8" name="Text Placeholder 3"/>
          <p:cNvSpPr>
            <a:spLocks noGrp="1"/>
          </p:cNvSpPr>
          <p:nvPr/>
        </p:nvSpPr>
        <p:spPr>
          <a:xfrm>
            <a:off x="23495" y="3176905"/>
            <a:ext cx="5443855" cy="2594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58775" y="4105275"/>
            <a:ext cx="54698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P+Q=Q+P (Commutative)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(P+Q)+R=P+(Q+R) (Associative)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P+O=(O+P)=P (Existance of additive Identity)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>
                <a:latin typeface="Calibri" panose="020F0502020204030204" pitchFamily="34" charset="0"/>
              </a:rPr>
              <a:t>P+(-P)=O (Existance of additive inverse)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928272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Consider Elliptic curve E defined over finite field GF(p). The order of the field is n</a:t>
            </a:r>
          </a:p>
          <a:p>
            <a:r>
              <a:rPr lang="de-DE" altLang="en-US">
                <a:latin typeface="Calibri" panose="020F0502020204030204" pitchFamily="34" charset="0"/>
              </a:rPr>
              <a:t>Consider a point P on this Elliptic curve E and a random integer k&lt;n (known as scalar)</a:t>
            </a:r>
          </a:p>
          <a:p>
            <a:r>
              <a:rPr lang="de-DE" altLang="en-US">
                <a:latin typeface="Calibri" panose="020F0502020204030204" pitchFamily="34" charset="0"/>
              </a:rPr>
              <a:t>Scalar Multiplication: [k]P=P+P+P+... (add point P k times)</a:t>
            </a:r>
          </a:p>
          <a:p>
            <a:r>
              <a:rPr lang="de-DE" altLang="en-US" b="1">
                <a:latin typeface="Calibri" panose="020F0502020204030204" pitchFamily="34" charset="0"/>
              </a:rPr>
              <a:t>Elliptic curve discrete logarithm problem: </a:t>
            </a:r>
          </a:p>
          <a:p>
            <a:endParaRPr lang="de-DE" altLang="en-US" b="1">
              <a:latin typeface="Calibri" panose="020F0502020204030204" pitchFamily="34" charset="0"/>
            </a:endParaRPr>
          </a:p>
          <a:p>
            <a:endParaRPr lang="de-DE" altLang="en-US" b="1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This problem is assumed to be computationally hard. The best possible algorithm which solves this problem is pollard-rho algorithm (on normal comuters). </a:t>
            </a:r>
          </a:p>
          <a:p>
            <a:r>
              <a:rPr lang="de-DE" altLang="en-US">
                <a:latin typeface="Calibri" panose="020F0502020204030204" pitchFamily="34" charset="0"/>
              </a:rPr>
              <a:t>Complexity: O((p)</a:t>
            </a:r>
            <a:r>
              <a:rPr lang="de-DE" altLang="en-US" baseline="30000">
                <a:latin typeface="Calibri" panose="020F0502020204030204" pitchFamily="34" charset="0"/>
              </a:rPr>
              <a:t>1/2</a:t>
            </a:r>
            <a:r>
              <a:rPr lang="de-DE" altLang="en-US">
                <a:latin typeface="Calibri" panose="020F0502020204030204" pitchFamily="34" charset="0"/>
              </a:rPr>
              <a:t>). For  256 bit prime, the attack complexity will be 2</a:t>
            </a:r>
            <a:r>
              <a:rPr lang="de-DE" altLang="en-US" baseline="30000">
                <a:latin typeface="Calibri" panose="020F0502020204030204" pitchFamily="34" charset="0"/>
              </a:rPr>
              <a:t>128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Elliptic Curve Scalar Multiplication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695960" y="3347720"/>
            <a:ext cx="8254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For secure Elliptic curve, given points P and [k]P, find out the value of 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1466" y="26567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Scalar Multiplication Computation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2559552" y="1480542"/>
            <a:ext cx="167573" cy="22322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5" y="951230"/>
            <a:ext cx="6224270" cy="236791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51790" y="5351145"/>
            <a:ext cx="7775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b="1">
                <a:latin typeface="Calibri" panose="020F0502020204030204" pitchFamily="34" charset="0"/>
              </a:rPr>
              <a:t>This is the most simplistic and most efficient method for computing ECC scalar multiplication, but this algoithm has some serious vulnerability, and therefore is not used in practical implementations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01955" y="3531235"/>
            <a:ext cx="668083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altLang="en-US" sz="1800">
                <a:latin typeface="Calibri" panose="020F0502020204030204" pitchFamily="34" charset="0"/>
              </a:rPr>
              <a:t>Example: Compute 10P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k=10=(1010)</a:t>
            </a:r>
            <a:r>
              <a:rPr lang="de-DE" altLang="en-US" sz="1800" baseline="-25000">
                <a:latin typeface="Calibri" panose="020F0502020204030204" pitchFamily="34" charset="0"/>
              </a:rPr>
              <a:t>2 </a:t>
            </a:r>
            <a:r>
              <a:rPr lang="de-DE" altLang="en-US" sz="1800">
                <a:latin typeface="Calibri" panose="020F0502020204030204" pitchFamily="34" charset="0"/>
              </a:rPr>
              <a:t>,m=4, Q=P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iteration i=2, k</a:t>
            </a:r>
            <a:r>
              <a:rPr lang="de-DE" altLang="en-US" sz="1800" baseline="-25000">
                <a:latin typeface="Calibri" panose="020F0502020204030204" pitchFamily="34" charset="0"/>
              </a:rPr>
              <a:t>i</a:t>
            </a:r>
            <a:r>
              <a:rPr lang="de-DE" altLang="en-US" sz="1800">
                <a:latin typeface="Calibri" panose="020F0502020204030204" pitchFamily="34" charset="0"/>
              </a:rPr>
              <a:t>=0, Q=2Q=2P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iteration i=1, k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i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=1, Q=2Q+P=4P+P=5P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iteration i=0, k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i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=0, Q=2Q=10P</a:t>
            </a:r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Elliptic Curve Diffie-Hellman Key Exchange</a:t>
            </a:r>
          </a:p>
        </p:txBody>
      </p:sp>
      <p:sp>
        <p:nvSpPr>
          <p:cNvPr id="206" name="Google Shape;206;p12"/>
          <p:cNvSpPr/>
          <p:nvPr/>
        </p:nvSpPr>
        <p:spPr>
          <a:xfrm>
            <a:off x="1489475" y="1143875"/>
            <a:ext cx="1750800" cy="40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Alice</a:t>
            </a:r>
          </a:p>
        </p:txBody>
      </p:sp>
      <p:sp>
        <p:nvSpPr>
          <p:cNvPr id="207" name="Google Shape;207;p12"/>
          <p:cNvSpPr/>
          <p:nvPr/>
        </p:nvSpPr>
        <p:spPr>
          <a:xfrm>
            <a:off x="5203550" y="1127925"/>
            <a:ext cx="1750800" cy="40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Bob</a:t>
            </a:r>
          </a:p>
        </p:txBody>
      </p:sp>
      <p:cxnSp>
        <p:nvCxnSpPr>
          <p:cNvPr id="208" name="Google Shape;208;p12"/>
          <p:cNvCxnSpPr>
            <a:stCxn id="206" idx="2"/>
          </p:cNvCxnSpPr>
          <p:nvPr/>
        </p:nvCxnSpPr>
        <p:spPr>
          <a:xfrm flipH="1">
            <a:off x="2358275" y="1551875"/>
            <a:ext cx="6600" cy="48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12"/>
          <p:cNvSpPr/>
          <p:nvPr/>
        </p:nvSpPr>
        <p:spPr>
          <a:xfrm>
            <a:off x="5051425" y="2063115"/>
            <a:ext cx="2369185" cy="89535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1. Compute R</a:t>
            </a:r>
            <a:r>
              <a:rPr lang="de-DE" sz="1800" baseline="-25000"/>
              <a:t>B</a:t>
            </a:r>
            <a:r>
              <a:rPr lang="de-DE" sz="1800"/>
              <a:t>=[s</a:t>
            </a:r>
            <a:r>
              <a:rPr lang="de-DE" sz="1800" baseline="-25000"/>
              <a:t>B</a:t>
            </a:r>
            <a:r>
              <a:rPr lang="de-DE" sz="1800"/>
              <a:t>]P</a:t>
            </a:r>
            <a:endParaRPr sz="1800" baseline="-2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2.  </a:t>
            </a:r>
            <a:r>
              <a:rPr lang="de-DE" sz="1800">
                <a:sym typeface="+mn-ea"/>
              </a:rPr>
              <a:t>Send R</a:t>
            </a:r>
            <a:r>
              <a:rPr lang="de-DE" sz="1800" baseline="-25000">
                <a:sym typeface="+mn-ea"/>
              </a:rPr>
              <a:t>B</a:t>
            </a:r>
            <a:endParaRPr lang="de-DE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/>
          </a:p>
        </p:txBody>
      </p:sp>
      <p:sp>
        <p:nvSpPr>
          <p:cNvPr id="210" name="Google Shape;210;p12"/>
          <p:cNvSpPr/>
          <p:nvPr/>
        </p:nvSpPr>
        <p:spPr>
          <a:xfrm>
            <a:off x="1205230" y="2054860"/>
            <a:ext cx="2369185" cy="93599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1. Compute R</a:t>
            </a:r>
            <a:r>
              <a:rPr lang="de-DE" sz="1800" baseline="-25000"/>
              <a:t>A</a:t>
            </a:r>
            <a:r>
              <a:rPr lang="de-DE" sz="1800"/>
              <a:t>=[s</a:t>
            </a:r>
            <a:r>
              <a:rPr lang="de-DE" sz="1800" baseline="-25000"/>
              <a:t>A</a:t>
            </a:r>
            <a:r>
              <a:rPr lang="de-DE" sz="1800"/>
              <a:t>]P</a:t>
            </a:r>
            <a:endParaRPr sz="1800" baseline="-2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/>
              <a:t>2. Send </a:t>
            </a:r>
            <a:r>
              <a:rPr lang="de-DE" sz="1800">
                <a:sym typeface="+mn-ea"/>
              </a:rPr>
              <a:t>R</a:t>
            </a:r>
            <a:r>
              <a:rPr lang="de-DE" sz="1800" baseline="-25000">
                <a:sym typeface="+mn-ea"/>
              </a:rPr>
              <a:t>A</a:t>
            </a:r>
            <a:endParaRPr lang="de-DE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/>
          </a:p>
        </p:txBody>
      </p:sp>
      <p:cxnSp>
        <p:nvCxnSpPr>
          <p:cNvPr id="211" name="Google Shape;211;p12"/>
          <p:cNvCxnSpPr/>
          <p:nvPr/>
        </p:nvCxnSpPr>
        <p:spPr>
          <a:xfrm flipH="1">
            <a:off x="6075650" y="1551875"/>
            <a:ext cx="6600" cy="48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12"/>
          <p:cNvCxnSpPr/>
          <p:nvPr/>
        </p:nvCxnSpPr>
        <p:spPr>
          <a:xfrm flipH="1">
            <a:off x="2391295" y="3014920"/>
            <a:ext cx="6600" cy="117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12"/>
          <p:cNvSpPr/>
          <p:nvPr/>
        </p:nvSpPr>
        <p:spPr>
          <a:xfrm>
            <a:off x="2463550" y="3253335"/>
            <a:ext cx="3612000" cy="21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4" name="Google Shape;214;p12"/>
          <p:cNvSpPr/>
          <p:nvPr/>
        </p:nvSpPr>
        <p:spPr>
          <a:xfrm rot="10800000">
            <a:off x="2470250" y="3635065"/>
            <a:ext cx="3612000" cy="21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5" name="Google Shape;215;p12"/>
          <p:cNvSpPr/>
          <p:nvPr/>
        </p:nvSpPr>
        <p:spPr>
          <a:xfrm>
            <a:off x="1156970" y="4186555"/>
            <a:ext cx="2474595" cy="34671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ym typeface="+mn-ea"/>
              </a:rPr>
              <a:t> Compute R</a:t>
            </a:r>
            <a:r>
              <a:rPr lang="de-DE" sz="1800" baseline="-25000">
                <a:sym typeface="+mn-ea"/>
              </a:rPr>
              <a:t>AB</a:t>
            </a:r>
            <a:r>
              <a:rPr lang="de-DE" sz="1800">
                <a:sym typeface="+mn-ea"/>
              </a:rPr>
              <a:t>=[s</a:t>
            </a:r>
            <a:r>
              <a:rPr lang="de-DE" sz="1800" baseline="-25000">
                <a:sym typeface="+mn-ea"/>
              </a:rPr>
              <a:t>A</a:t>
            </a:r>
            <a:r>
              <a:rPr lang="de-DE" sz="1800">
                <a:sym typeface="+mn-ea"/>
              </a:rPr>
              <a:t>]R</a:t>
            </a:r>
            <a:r>
              <a:rPr lang="de-DE" sz="1800" baseline="-25000">
                <a:sym typeface="+mn-ea"/>
              </a:rPr>
              <a:t>B</a:t>
            </a:r>
            <a:endParaRPr sz="1800" baseline="-25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baseline="-25000"/>
          </a:p>
        </p:txBody>
      </p:sp>
      <p:sp>
        <p:nvSpPr>
          <p:cNvPr id="216" name="Google Shape;216;p12"/>
          <p:cNvSpPr/>
          <p:nvPr/>
        </p:nvSpPr>
        <p:spPr>
          <a:xfrm>
            <a:off x="5051425" y="4194175"/>
            <a:ext cx="2474595" cy="33147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ym typeface="+mn-ea"/>
              </a:rPr>
              <a:t>Compute R</a:t>
            </a:r>
            <a:r>
              <a:rPr lang="de-DE" sz="1800" baseline="-25000">
                <a:sym typeface="+mn-ea"/>
              </a:rPr>
              <a:t>BA</a:t>
            </a:r>
            <a:r>
              <a:rPr lang="de-DE" sz="1800">
                <a:sym typeface="+mn-ea"/>
              </a:rPr>
              <a:t>=[s</a:t>
            </a:r>
            <a:r>
              <a:rPr lang="de-DE" sz="1800" baseline="-25000">
                <a:sym typeface="+mn-ea"/>
              </a:rPr>
              <a:t>B</a:t>
            </a:r>
            <a:r>
              <a:rPr lang="de-DE" sz="1800">
                <a:sym typeface="+mn-ea"/>
              </a:rPr>
              <a:t>]R</a:t>
            </a:r>
            <a:r>
              <a:rPr lang="de-DE" sz="1800" baseline="-25000">
                <a:sym typeface="+mn-ea"/>
              </a:rPr>
              <a:t>A</a:t>
            </a:r>
            <a:endParaRPr sz="1800" baseline="-25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sz="1800" baseline="-25000"/>
          </a:p>
        </p:txBody>
      </p:sp>
      <p:cxnSp>
        <p:nvCxnSpPr>
          <p:cNvPr id="217" name="Google Shape;217;p12"/>
          <p:cNvCxnSpPr/>
          <p:nvPr/>
        </p:nvCxnSpPr>
        <p:spPr>
          <a:xfrm flipH="1">
            <a:off x="6161925" y="2963485"/>
            <a:ext cx="6600" cy="117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" name="Google Shape;218;p12"/>
          <p:cNvSpPr txBox="1"/>
          <p:nvPr/>
        </p:nvSpPr>
        <p:spPr>
          <a:xfrm>
            <a:off x="1071775" y="4915985"/>
            <a:ext cx="7167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C00000"/>
                </a:solidFill>
              </a:rPr>
              <a:t>R</a:t>
            </a:r>
            <a:r>
              <a:rPr lang="de-DE" sz="2000" baseline="-25000">
                <a:solidFill>
                  <a:srgbClr val="C00000"/>
                </a:solidFill>
              </a:rPr>
              <a:t>AB</a:t>
            </a:r>
            <a:r>
              <a:rPr lang="de-DE" sz="2000">
                <a:solidFill>
                  <a:srgbClr val="C00000"/>
                </a:solidFill>
              </a:rPr>
              <a:t>=</a:t>
            </a:r>
            <a:r>
              <a:rPr lang="de-DE" sz="2000">
                <a:solidFill>
                  <a:srgbClr val="C00000"/>
                </a:solidFill>
                <a:sym typeface="+mn-ea"/>
              </a:rPr>
              <a:t>[s</a:t>
            </a:r>
            <a:r>
              <a:rPr lang="de-DE" sz="2000" baseline="-25000">
                <a:solidFill>
                  <a:srgbClr val="C00000"/>
                </a:solidFill>
                <a:sym typeface="+mn-ea"/>
              </a:rPr>
              <a:t>A</a:t>
            </a:r>
            <a:r>
              <a:rPr lang="de-DE" sz="2000">
                <a:solidFill>
                  <a:srgbClr val="C00000"/>
                </a:solidFill>
                <a:sym typeface="+mn-ea"/>
              </a:rPr>
              <a:t>][s</a:t>
            </a:r>
            <a:r>
              <a:rPr lang="de-DE" sz="2000" baseline="-25000">
                <a:solidFill>
                  <a:srgbClr val="C00000"/>
                </a:solidFill>
                <a:sym typeface="+mn-ea"/>
              </a:rPr>
              <a:t>B</a:t>
            </a:r>
            <a:r>
              <a:rPr lang="de-DE" sz="2000">
                <a:solidFill>
                  <a:srgbClr val="C00000"/>
                </a:solidFill>
                <a:sym typeface="+mn-ea"/>
              </a:rPr>
              <a:t>]P=[s</a:t>
            </a:r>
            <a:r>
              <a:rPr lang="de-DE" sz="2000" baseline="-25000">
                <a:solidFill>
                  <a:srgbClr val="C00000"/>
                </a:solidFill>
                <a:sym typeface="+mn-ea"/>
              </a:rPr>
              <a:t>B</a:t>
            </a:r>
            <a:r>
              <a:rPr lang="de-DE" sz="2000">
                <a:solidFill>
                  <a:srgbClr val="C00000"/>
                </a:solidFill>
                <a:sym typeface="+mn-ea"/>
              </a:rPr>
              <a:t>][s</a:t>
            </a:r>
            <a:r>
              <a:rPr lang="de-DE" sz="2000" baseline="-25000">
                <a:solidFill>
                  <a:srgbClr val="C00000"/>
                </a:solidFill>
                <a:sym typeface="+mn-ea"/>
              </a:rPr>
              <a:t>A</a:t>
            </a:r>
            <a:r>
              <a:rPr lang="de-DE" sz="2000">
                <a:solidFill>
                  <a:srgbClr val="C00000"/>
                </a:solidFill>
                <a:sym typeface="+mn-ea"/>
              </a:rPr>
              <a:t>]P=R</a:t>
            </a:r>
            <a:r>
              <a:rPr lang="de-DE" sz="2000" baseline="-25000">
                <a:solidFill>
                  <a:srgbClr val="C00000"/>
                </a:solidFill>
                <a:sym typeface="+mn-ea"/>
              </a:rPr>
              <a:t>BA</a:t>
            </a:r>
          </a:p>
        </p:txBody>
      </p:sp>
      <p:sp>
        <p:nvSpPr>
          <p:cNvPr id="9" name="Google Shape;218;p12"/>
          <p:cNvSpPr txBox="1"/>
          <p:nvPr/>
        </p:nvSpPr>
        <p:spPr>
          <a:xfrm>
            <a:off x="1221635" y="5589720"/>
            <a:ext cx="71673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C00000"/>
                </a:solidFill>
              </a:rPr>
              <a:t>Hard Problem: Computing s</a:t>
            </a:r>
            <a:r>
              <a:rPr lang="de-DE" sz="2000" baseline="-25000">
                <a:solidFill>
                  <a:srgbClr val="C00000"/>
                </a:solidFill>
              </a:rPr>
              <a:t>A</a:t>
            </a:r>
            <a:r>
              <a:rPr lang="de-DE" sz="2000">
                <a:solidFill>
                  <a:srgbClr val="C00000"/>
                </a:solidFill>
              </a:rPr>
              <a:t> from the knowledge of R</a:t>
            </a:r>
            <a:r>
              <a:rPr lang="de-DE" sz="2000" baseline="-25000">
                <a:solidFill>
                  <a:srgbClr val="C00000"/>
                </a:solidFill>
              </a:rPr>
              <a:t>A</a:t>
            </a:r>
            <a:r>
              <a:rPr lang="de-DE" sz="2000">
                <a:solidFill>
                  <a:srgbClr val="C00000"/>
                </a:solidFill>
              </a:rPr>
              <a:t> and P</a:t>
            </a:r>
            <a:endParaRPr lang="de-DE" sz="2000" baseline="-25000">
              <a:solidFill>
                <a:srgbClr val="C00000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1343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852707"/>
            <a:ext cx="8421688" cy="5001508"/>
          </a:xfrm>
        </p:spPr>
        <p:txBody>
          <a:bodyPr/>
          <a:lstStyle/>
          <a:p>
            <a:r>
              <a:rPr lang="de-DE" altLang="en-US" b="1">
                <a:latin typeface="Calibri" panose="020F0502020204030204" pitchFamily="34" charset="0"/>
              </a:rPr>
              <a:t>Setup: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 E defined over GF(p), y</a:t>
            </a:r>
            <a:r>
              <a:rPr lang="de-DE" altLang="en-US" baseline="30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=x</a:t>
            </a:r>
            <a:r>
              <a:rPr lang="de-DE" altLang="en-US" baseline="30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+Ax+B 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Order of the curve n and the generator point G ([n]G=O)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Choose random integer 1&lt;d&lt;n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H=[d]G, k</a:t>
            </a:r>
            <a:r>
              <a:rPr lang="de-DE" altLang="en-US" baseline="-25000">
                <a:latin typeface="Calibri" panose="020F0502020204030204" pitchFamily="34" charset="0"/>
              </a:rPr>
              <a:t>pub</a:t>
            </a:r>
            <a:r>
              <a:rPr lang="de-DE" altLang="en-US">
                <a:latin typeface="Calibri" panose="020F0502020204030204" pitchFamily="34" charset="0"/>
              </a:rPr>
              <a:t>=(p,n,G,H), k</a:t>
            </a:r>
            <a:r>
              <a:rPr lang="de-DE" altLang="en-US" baseline="-25000">
                <a:latin typeface="Calibri" panose="020F0502020204030204" pitchFamily="34" charset="0"/>
              </a:rPr>
              <a:t>priv</a:t>
            </a:r>
            <a:r>
              <a:rPr lang="de-DE" altLang="en-US">
                <a:latin typeface="Calibri" panose="020F0502020204030204" pitchFamily="34" charset="0"/>
              </a:rPr>
              <a:t>= d, message=m</a:t>
            </a:r>
          </a:p>
          <a:p>
            <a:pPr lvl="0"/>
            <a:r>
              <a:rPr lang="de-DE" altLang="en-US" b="1">
                <a:latin typeface="Calibri" panose="020F0502020204030204" pitchFamily="34" charset="0"/>
              </a:rPr>
              <a:t>Signature: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Choose random ephemeral key k</a:t>
            </a:r>
            <a:r>
              <a:rPr lang="de-DE" altLang="en-US" baseline="-25000">
                <a:latin typeface="Calibri" panose="020F0502020204030204" pitchFamily="34" charset="0"/>
              </a:rPr>
              <a:t>r </a:t>
            </a:r>
            <a:r>
              <a:rPr lang="de-DE" altLang="en-US">
                <a:latin typeface="Calibri" panose="020F0502020204030204" pitchFamily="34" charset="0"/>
              </a:rPr>
              <a:t>, 1 &lt; k</a:t>
            </a:r>
            <a:r>
              <a:rPr lang="de-DE" altLang="en-US" baseline="-25000">
                <a:latin typeface="Calibri" panose="020F0502020204030204" pitchFamily="34" charset="0"/>
              </a:rPr>
              <a:t>r</a:t>
            </a:r>
            <a:r>
              <a:rPr lang="de-DE" altLang="en-US">
                <a:latin typeface="Calibri" panose="020F0502020204030204" pitchFamily="34" charset="0"/>
              </a:rPr>
              <a:t> &lt; q.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R = k</a:t>
            </a:r>
            <a:r>
              <a:rPr lang="de-DE" altLang="en-US" baseline="-25000">
                <a:latin typeface="Calibri" panose="020F0502020204030204" pitchFamily="34" charset="0"/>
              </a:rPr>
              <a:t>r</a:t>
            </a:r>
            <a:r>
              <a:rPr lang="de-DE" altLang="en-US">
                <a:latin typeface="Calibri" panose="020F0502020204030204" pitchFamily="34" charset="0"/>
              </a:rPr>
              <a:t>G and r is the x coordinate of R 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s =  (SHA(m) + d · r)(k</a:t>
            </a:r>
            <a:r>
              <a:rPr lang="de-DE" altLang="en-US" baseline="-25000">
                <a:latin typeface="Calibri" panose="020F0502020204030204" pitchFamily="34" charset="0"/>
              </a:rPr>
              <a:t>r</a:t>
            </a:r>
            <a:r>
              <a:rPr lang="de-DE" altLang="en-US">
                <a:latin typeface="Calibri" panose="020F0502020204030204" pitchFamily="34" charset="0"/>
              </a:rPr>
              <a:t>)</a:t>
            </a:r>
            <a:r>
              <a:rPr lang="de-DE" altLang="en-US" baseline="30000">
                <a:latin typeface="Calibri" panose="020F0502020204030204" pitchFamily="34" charset="0"/>
              </a:rPr>
              <a:t>-1</a:t>
            </a:r>
            <a:r>
              <a:rPr lang="de-DE" altLang="en-US">
                <a:latin typeface="Calibri" panose="020F0502020204030204" pitchFamily="34" charset="0"/>
              </a:rPr>
              <a:t> mod n, (r,s) is the signature</a:t>
            </a:r>
          </a:p>
          <a:p>
            <a:pPr lvl="0"/>
            <a:r>
              <a:rPr lang="de-DE" altLang="en-US" b="1">
                <a:latin typeface="Calibri" panose="020F0502020204030204" pitchFamily="34" charset="0"/>
              </a:rPr>
              <a:t>Verification: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value w = s</a:t>
            </a:r>
            <a:r>
              <a:rPr lang="de-DE" altLang="en-US" baseline="30000">
                <a:latin typeface="Calibri" panose="020F0502020204030204" pitchFamily="34" charset="0"/>
              </a:rPr>
              <a:t>−1</a:t>
            </a:r>
            <a:r>
              <a:rPr lang="de-DE" altLang="en-US">
                <a:latin typeface="Calibri" panose="020F0502020204030204" pitchFamily="34" charset="0"/>
              </a:rPr>
              <a:t> mod n.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value u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 = w · SHA(m) mod n.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value u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 = w · r mod n.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Compute P = u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G + u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H.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If x coordinate of P = r mod n, the signature is valid. Otherwise, it is invalid.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Elliptic Curve Digital Signature Algorithm</a:t>
            </a:r>
          </a:p>
        </p:txBody>
      </p:sp>
    </p:spTree>
    <p:extLst>
      <p:ext uri="{BB962C8B-B14F-4D97-AF65-F5344CB8AC3E}">
        <p14:creationId xmlns:p14="http://schemas.microsoft.com/office/powerpoint/2010/main" val="1688079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-2540" y="2569210"/>
            <a:ext cx="8906395" cy="3999865"/>
          </a:xfrm>
        </p:spPr>
        <p:txBody>
          <a:bodyPr/>
          <a:lstStyle/>
          <a:p>
            <a:r>
              <a:rPr lang="de-DE" altLang="en-US" dirty="0">
                <a:latin typeface="Calibri" panose="020F0502020204030204" pitchFamily="34" charset="0"/>
              </a:rPr>
              <a:t>NIST Curves on GF(p)	(Based on Solinas Prime)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NIST P-224:  p = 2</a:t>
            </a:r>
            <a:r>
              <a:rPr lang="de-DE" altLang="en-US" baseline="30000" dirty="0">
                <a:latin typeface="Calibri" panose="020F0502020204030204" pitchFamily="34" charset="0"/>
              </a:rPr>
              <a:t>224</a:t>
            </a:r>
            <a:r>
              <a:rPr lang="de-DE" altLang="en-US" dirty="0">
                <a:latin typeface="Calibri" panose="020F0502020204030204" pitchFamily="34" charset="0"/>
              </a:rPr>
              <a:t> - 2</a:t>
            </a:r>
            <a:r>
              <a:rPr lang="de-DE" altLang="en-US" baseline="30000" dirty="0">
                <a:latin typeface="Calibri" panose="020F0502020204030204" pitchFamily="34" charset="0"/>
              </a:rPr>
              <a:t>96</a:t>
            </a:r>
            <a:r>
              <a:rPr lang="de-DE" altLang="en-US" dirty="0">
                <a:latin typeface="Calibri" panose="020F0502020204030204" pitchFamily="34" charset="0"/>
              </a:rPr>
              <a:t> + 1                    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NIST P-256:  p = 2</a:t>
            </a:r>
            <a:r>
              <a:rPr lang="de-DE" altLang="en-US" baseline="30000" dirty="0">
                <a:latin typeface="Calibri" panose="020F0502020204030204" pitchFamily="34" charset="0"/>
              </a:rPr>
              <a:t>256</a:t>
            </a:r>
            <a:r>
              <a:rPr lang="de-DE" altLang="en-US" dirty="0">
                <a:latin typeface="Calibri" panose="020F0502020204030204" pitchFamily="34" charset="0"/>
              </a:rPr>
              <a:t> - 2</a:t>
            </a:r>
            <a:r>
              <a:rPr lang="de-DE" altLang="en-US" baseline="30000" dirty="0">
                <a:latin typeface="Calibri" panose="020F0502020204030204" pitchFamily="34" charset="0"/>
              </a:rPr>
              <a:t>224</a:t>
            </a:r>
            <a:r>
              <a:rPr lang="de-DE" altLang="en-US" dirty="0">
                <a:latin typeface="Calibri" panose="020F0502020204030204" pitchFamily="34" charset="0"/>
              </a:rPr>
              <a:t> + 2</a:t>
            </a:r>
            <a:r>
              <a:rPr lang="de-DE" altLang="en-US" baseline="30000" dirty="0">
                <a:latin typeface="Calibri" panose="020F0502020204030204" pitchFamily="34" charset="0"/>
              </a:rPr>
              <a:t>192</a:t>
            </a:r>
            <a:r>
              <a:rPr lang="de-DE" altLang="en-US" dirty="0">
                <a:latin typeface="Calibri" panose="020F0502020204030204" pitchFamily="34" charset="0"/>
              </a:rPr>
              <a:t> + 2</a:t>
            </a:r>
            <a:r>
              <a:rPr lang="de-DE" altLang="en-US" baseline="30000" dirty="0">
                <a:latin typeface="Calibri" panose="020F0502020204030204" pitchFamily="34" charset="0"/>
              </a:rPr>
              <a:t>96</a:t>
            </a:r>
            <a:r>
              <a:rPr lang="de-DE" altLang="en-US" dirty="0">
                <a:latin typeface="Calibri" panose="020F0502020204030204" pitchFamily="34" charset="0"/>
              </a:rPr>
              <a:t> - 1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NIST P-384:  p = 2</a:t>
            </a:r>
            <a:r>
              <a:rPr lang="de-DE" altLang="en-US" baseline="30000" dirty="0">
                <a:latin typeface="Calibri" panose="020F0502020204030204" pitchFamily="34" charset="0"/>
              </a:rPr>
              <a:t>384</a:t>
            </a:r>
            <a:r>
              <a:rPr lang="de-DE" altLang="en-US" dirty="0">
                <a:latin typeface="Calibri" panose="020F0502020204030204" pitchFamily="34" charset="0"/>
              </a:rPr>
              <a:t> - 2</a:t>
            </a:r>
            <a:r>
              <a:rPr lang="de-DE" altLang="en-US" baseline="30000" dirty="0">
                <a:latin typeface="Calibri" panose="020F0502020204030204" pitchFamily="34" charset="0"/>
              </a:rPr>
              <a:t>128</a:t>
            </a:r>
            <a:r>
              <a:rPr lang="de-DE" altLang="en-US" dirty="0">
                <a:latin typeface="Calibri" panose="020F0502020204030204" pitchFamily="34" charset="0"/>
              </a:rPr>
              <a:t> - 2</a:t>
            </a:r>
            <a:r>
              <a:rPr lang="de-DE" altLang="en-US" baseline="30000" dirty="0">
                <a:latin typeface="Calibri" panose="020F0502020204030204" pitchFamily="34" charset="0"/>
              </a:rPr>
              <a:t>96</a:t>
            </a:r>
            <a:r>
              <a:rPr lang="de-DE" altLang="en-US" dirty="0">
                <a:latin typeface="Calibri" panose="020F0502020204030204" pitchFamily="34" charset="0"/>
              </a:rPr>
              <a:t> + 2</a:t>
            </a:r>
            <a:r>
              <a:rPr lang="de-DE" altLang="en-US" baseline="30000" dirty="0">
                <a:latin typeface="Calibri" panose="020F0502020204030204" pitchFamily="34" charset="0"/>
              </a:rPr>
              <a:t>32</a:t>
            </a:r>
            <a:r>
              <a:rPr lang="de-DE" altLang="en-US" dirty="0">
                <a:latin typeface="Calibri" panose="020F0502020204030204" pitchFamily="34" charset="0"/>
              </a:rPr>
              <a:t> - 1</a:t>
            </a:r>
          </a:p>
          <a:p>
            <a:pPr lvl="0"/>
            <a:r>
              <a:rPr lang="de-DE" altLang="en-US" dirty="0">
                <a:latin typeface="Calibri" panose="020F0502020204030204" pitchFamily="34" charset="0"/>
              </a:rPr>
              <a:t>Curve 25519: p=2</a:t>
            </a:r>
            <a:r>
              <a:rPr lang="de-DE" altLang="en-US" baseline="30000" dirty="0">
                <a:latin typeface="Calibri" panose="020F0502020204030204" pitchFamily="34" charset="0"/>
              </a:rPr>
              <a:t>255</a:t>
            </a:r>
            <a:r>
              <a:rPr lang="de-DE" altLang="en-US" dirty="0">
                <a:latin typeface="Calibri" panose="020F0502020204030204" pitchFamily="34" charset="0"/>
              </a:rPr>
              <a:t> -19 </a:t>
            </a:r>
            <a:r>
              <a:rPr lang="de-DE" altLang="en-US" dirty="0">
                <a:latin typeface="Calibri" panose="020F0502020204030204" pitchFamily="34" charset="0"/>
                <a:sym typeface="+mn-ea"/>
              </a:rPr>
              <a:t>(Based on Pseudo-Mersenne Prime)</a:t>
            </a:r>
            <a:endParaRPr lang="de-DE" altLang="en-US" dirty="0">
              <a:latin typeface="Calibri" panose="020F0502020204030204" pitchFamily="34" charset="0"/>
            </a:endParaRPr>
          </a:p>
          <a:p>
            <a:pPr lvl="0"/>
            <a:r>
              <a:rPr lang="de-DE" altLang="en-US" dirty="0">
                <a:latin typeface="Calibri" panose="020F0502020204030204" pitchFamily="34" charset="0"/>
              </a:rPr>
              <a:t>Ed448-Goldilocks:  p = 2</a:t>
            </a:r>
            <a:r>
              <a:rPr lang="de-DE" altLang="en-US" baseline="30000" dirty="0">
                <a:latin typeface="Calibri" panose="020F0502020204030204" pitchFamily="34" charset="0"/>
              </a:rPr>
              <a:t>448</a:t>
            </a:r>
            <a:r>
              <a:rPr lang="de-DE" altLang="en-US" dirty="0">
                <a:latin typeface="Calibri" panose="020F0502020204030204" pitchFamily="34" charset="0"/>
              </a:rPr>
              <a:t> - 2</a:t>
            </a:r>
            <a:r>
              <a:rPr lang="de-DE" altLang="en-US" baseline="30000" dirty="0">
                <a:latin typeface="Calibri" panose="020F0502020204030204" pitchFamily="34" charset="0"/>
              </a:rPr>
              <a:t>224</a:t>
            </a:r>
            <a:r>
              <a:rPr lang="de-DE" altLang="en-US" dirty="0">
                <a:latin typeface="Calibri" panose="020F0502020204030204" pitchFamily="34" charset="0"/>
              </a:rPr>
              <a:t> - 1 </a:t>
            </a:r>
            <a:r>
              <a:rPr lang="de-DE" altLang="en-US" dirty="0">
                <a:latin typeface="Calibri" panose="020F0502020204030204" pitchFamily="34" charset="0"/>
                <a:sym typeface="+mn-ea"/>
              </a:rPr>
              <a:t>(Based on Solinas Prime)</a:t>
            </a:r>
            <a:endParaRPr lang="de-DE" altLang="en-US" dirty="0">
              <a:latin typeface="Calibri" panose="020F0502020204030204" pitchFamily="34" charset="0"/>
            </a:endParaRPr>
          </a:p>
          <a:p>
            <a:pPr lvl="0"/>
            <a:r>
              <a:rPr lang="de-DE" altLang="en-US" dirty="0">
                <a:latin typeface="Calibri" panose="020F0502020204030204" pitchFamily="34" charset="0"/>
              </a:rPr>
              <a:t>NIST Binary Curves defined over GF(2</a:t>
            </a:r>
            <a:r>
              <a:rPr lang="de-DE" altLang="en-US" baseline="30000" dirty="0">
                <a:latin typeface="Calibri" panose="020F0502020204030204" pitchFamily="34" charset="0"/>
              </a:rPr>
              <a:t>m</a:t>
            </a:r>
            <a:r>
              <a:rPr lang="de-DE" altLang="en-US" dirty="0">
                <a:latin typeface="Calibri" panose="020F0502020204030204" pitchFamily="34" charset="0"/>
              </a:rPr>
              <a:t>) (Based on trinomial and pentanomial)</a:t>
            </a:r>
          </a:p>
          <a:p>
            <a:pPr lvl="0"/>
            <a:r>
              <a:rPr lang="de-DE" altLang="en-US" dirty="0">
                <a:latin typeface="Calibri" panose="020F0502020204030204" pitchFamily="34" charset="0"/>
              </a:rPr>
              <a:t>The Elliptic curves that have been chosen for cryptographic applications are non-singular curves </a:t>
            </a:r>
          </a:p>
          <a:p>
            <a:pPr lvl="0"/>
            <a:r>
              <a:rPr lang="de-DE" altLang="en-US" dirty="0">
                <a:latin typeface="Calibri" panose="020F0502020204030204" pitchFamily="34" charset="0"/>
              </a:rPr>
              <a:t>Condition for non-singularity for elliptic curve defined over prime field is </a:t>
            </a:r>
            <a:r>
              <a:rPr lang="de-DE" altLang="en-US" b="1" dirty="0">
                <a:latin typeface="Calibri" panose="020F0502020204030204" pitchFamily="34" charset="0"/>
              </a:rPr>
              <a:t>4a</a:t>
            </a:r>
            <a:r>
              <a:rPr lang="de-DE" altLang="en-US" b="1" baseline="30000" dirty="0">
                <a:latin typeface="Calibri" panose="020F0502020204030204" pitchFamily="34" charset="0"/>
              </a:rPr>
              <a:t>3</a:t>
            </a:r>
            <a:r>
              <a:rPr lang="de-DE" altLang="en-US" b="1" dirty="0">
                <a:latin typeface="Calibri" panose="020F0502020204030204" pitchFamily="34" charset="0"/>
              </a:rPr>
              <a:t>+27b</a:t>
            </a:r>
            <a:r>
              <a:rPr lang="de-DE" altLang="en-US" b="1" baseline="30000" dirty="0">
                <a:latin typeface="Calibri" panose="020F0502020204030204" pitchFamily="34" charset="0"/>
              </a:rPr>
              <a:t>2</a:t>
            </a:r>
            <a:r>
              <a:rPr lang="de-DE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≠0</a:t>
            </a:r>
            <a:endParaRPr lang="de-DE" altLang="en-US" b="1" dirty="0">
              <a:latin typeface="Calibri" panose="020F0502020204030204" pitchFamily="34" charset="0"/>
            </a:endParaRPr>
          </a:p>
          <a:p>
            <a:pPr lvl="0" indent="0" algn="ctr">
              <a:buNone/>
            </a:pPr>
            <a:endParaRPr lang="de-DE" altLang="en-US" sz="2400" b="1" dirty="0">
              <a:latin typeface="Calibri" panose="020F0502020204030204" pitchFamily="34" charset="0"/>
            </a:endParaRPr>
          </a:p>
          <a:p>
            <a:pPr marL="101600" lvl="0" indent="0" algn="ctr">
              <a:buNone/>
            </a:pPr>
            <a:endParaRPr lang="de-DE" altLang="en-US" sz="2400" b="1" dirty="0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2539" y="2209409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Elliptic Curve Example:</a:t>
            </a:r>
          </a:p>
        </p:txBody>
      </p:sp>
      <p:pic>
        <p:nvPicPr>
          <p:cNvPr id="6" name="Picture 5" descr="ECDS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" y="494665"/>
            <a:ext cx="4856480" cy="1645285"/>
          </a:xfrm>
          <a:prstGeom prst="rect">
            <a:avLst/>
          </a:prstGeom>
        </p:spPr>
      </p:pic>
      <p:sp>
        <p:nvSpPr>
          <p:cNvPr id="2" name="Title 4"/>
          <p:cNvSpPr>
            <a:spLocks noGrp="1"/>
          </p:cNvSpPr>
          <p:nvPr/>
        </p:nvSpPr>
        <p:spPr>
          <a:xfrm>
            <a:off x="182246" y="54854"/>
            <a:ext cx="7167440" cy="36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de-DE" altLang="en-US">
                <a:latin typeface="Calibri" panose="020F0502020204030204" pitchFamily="34" charset="0"/>
              </a:rPr>
              <a:t>ECDSA: Proof</a:t>
            </a:r>
          </a:p>
        </p:txBody>
      </p:sp>
    </p:spTree>
    <p:extLst>
      <p:ext uri="{BB962C8B-B14F-4D97-AF65-F5344CB8AC3E}">
        <p14:creationId xmlns:p14="http://schemas.microsoft.com/office/powerpoint/2010/main" val="353140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2595" y="4041775"/>
            <a:ext cx="8548370" cy="286385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ECC provides more security per key bit compared to RSA, hence ECC is more lightweight and compact than RSA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Unfortunately, in the presence of quantum computers, both traditional ECC and RSA will not remain secure and we would require new class of public key cryptography (post quantum secure public key algorithms)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ECC and RSA Key Strength Comparison</a:t>
            </a:r>
          </a:p>
        </p:txBody>
      </p:sp>
      <p:graphicFrame>
        <p:nvGraphicFramePr>
          <p:cNvPr id="6" name="Table 5"/>
          <p:cNvGraphicFramePr/>
          <p:nvPr/>
        </p:nvGraphicFramePr>
        <p:xfrm>
          <a:off x="1371600" y="1205865"/>
          <a:ext cx="640080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RSA Key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ECC Key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7680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15360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de-DE" altLang="en-US" sz="2000">
                          <a:latin typeface="Calibri" panose="020F0502020204030204" pitchFamily="34" charset="0"/>
                        </a:rPr>
                        <a:t>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895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66" y="310337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Elliptic Curve Implementation Pyramid:</a:t>
            </a:r>
            <a:r>
              <a:rPr lang="en-US"/>
              <a:t> </a:t>
            </a:r>
          </a:p>
        </p:txBody>
      </p:sp>
      <p:graphicFrame>
        <p:nvGraphicFramePr>
          <p:cNvPr id="22" name="Diagram 22"/>
          <p:cNvGraphicFramePr/>
          <p:nvPr/>
        </p:nvGraphicFramePr>
        <p:xfrm>
          <a:off x="2476759" y="946436"/>
          <a:ext cx="3641417" cy="272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89" name="Rectangle 988"/>
          <p:cNvSpPr/>
          <p:nvPr/>
        </p:nvSpPr>
        <p:spPr>
          <a:xfrm>
            <a:off x="2498725" y="2975610"/>
            <a:ext cx="3619500" cy="6978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0" name="TextBox 989"/>
          <p:cNvSpPr txBox="1"/>
          <p:nvPr/>
        </p:nvSpPr>
        <p:spPr>
          <a:xfrm>
            <a:off x="156312" y="3990908"/>
            <a:ext cx="8788183" cy="279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657600" lvl="8" indent="0">
              <a:buNone/>
            </a:pPr>
            <a:endParaRPr lang="en-US" sz="1600" dirty="0"/>
          </a:p>
          <a:p>
            <a:pPr marL="285750" indent="-285750">
              <a:buChar char="•"/>
            </a:pPr>
            <a:r>
              <a:rPr lang="en-US" sz="1600" dirty="0">
                <a:latin typeface="+mj-lt"/>
                <a:cs typeface="+mj-lt"/>
                <a:sym typeface="+mn-ea"/>
              </a:rPr>
              <a:t>Critical operations are finite field </a:t>
            </a:r>
            <a:r>
              <a:rPr lang="de-DE" altLang="en-US" sz="1600" dirty="0">
                <a:latin typeface="+mj-lt"/>
                <a:cs typeface="+mj-lt"/>
                <a:sym typeface="+mn-ea"/>
              </a:rPr>
              <a:t>computation</a:t>
            </a:r>
            <a:r>
              <a:rPr lang="en-US" sz="1600" dirty="0">
                <a:latin typeface="+mj-lt"/>
                <a:cs typeface="+mj-lt"/>
                <a:sym typeface="+mn-ea"/>
              </a:rPr>
              <a:t> in GF(p)</a:t>
            </a:r>
          </a:p>
          <a:p>
            <a:pPr marL="285750" indent="-285750">
              <a:buChar char="•"/>
            </a:pPr>
            <a:r>
              <a:rPr lang="de-DE" altLang="en-US" sz="1600" dirty="0">
                <a:latin typeface="+mj-lt"/>
                <a:cs typeface="+mj-lt"/>
              </a:rPr>
              <a:t>The field elements are of large dimension (from 192 to 521 bits), which makes implementing field operation even more challenging</a:t>
            </a:r>
            <a:endParaRPr lang="en-US" sz="1600" dirty="0">
              <a:latin typeface="+mj-lt"/>
              <a:cs typeface="+mj-lt"/>
            </a:endParaRPr>
          </a:p>
          <a:p>
            <a:pPr marL="285750" indent="-285750">
              <a:buChar char="•"/>
            </a:pPr>
            <a:endParaRPr lang="en-US" sz="1600" dirty="0">
              <a:latin typeface="+mj-lt"/>
              <a:cs typeface="+mj-lt"/>
            </a:endParaRPr>
          </a:p>
          <a:p>
            <a:pPr marL="285750" indent="-285750">
              <a:buChar char="•"/>
            </a:pPr>
            <a:r>
              <a:rPr lang="en-US" sz="1600" dirty="0">
                <a:latin typeface="+mj-lt"/>
                <a:cs typeface="+mj-lt"/>
              </a:rPr>
              <a:t>ECC can be operated on </a:t>
            </a:r>
            <a:r>
              <a:rPr lang="en-US" sz="1600" dirty="0" err="1">
                <a:latin typeface="+mj-lt"/>
                <a:cs typeface="+mj-lt"/>
              </a:rPr>
              <a:t>Mersenne</a:t>
            </a:r>
            <a:r>
              <a:rPr lang="en-US" sz="1600" dirty="0">
                <a:latin typeface="+mj-lt"/>
                <a:cs typeface="+mj-lt"/>
              </a:rPr>
              <a:t> and </a:t>
            </a:r>
            <a:r>
              <a:rPr lang="en-US" sz="1600" dirty="0" err="1">
                <a:latin typeface="+mj-lt"/>
                <a:cs typeface="+mj-lt"/>
              </a:rPr>
              <a:t>Solinas</a:t>
            </a:r>
            <a:r>
              <a:rPr lang="en-US" sz="1600" dirty="0">
                <a:latin typeface="+mj-lt"/>
                <a:cs typeface="+mj-lt"/>
              </a:rPr>
              <a:t> reduction friendly prime, but the implementation become curve specific</a:t>
            </a:r>
          </a:p>
          <a:p>
            <a:pPr marL="285750" indent="-285750">
              <a:buChar char="•"/>
            </a:pPr>
            <a:r>
              <a:rPr lang="en-US" sz="1600" dirty="0">
                <a:latin typeface="+mj-lt"/>
                <a:cs typeface="+mj-lt"/>
              </a:rPr>
              <a:t>For generic implementation of ECC, we require generic finite field architecture</a:t>
            </a:r>
          </a:p>
          <a:p>
            <a:pPr marL="285750" indent="-285750">
              <a:buChar char="•"/>
            </a:pPr>
            <a:r>
              <a:rPr lang="de-DE" altLang="en-US" sz="1600" dirty="0">
                <a:latin typeface="+mj-lt"/>
                <a:cs typeface="+mj-lt"/>
              </a:rPr>
              <a:t>The standard coordinate system (x,y) is known as affine coordinates</a:t>
            </a:r>
          </a:p>
          <a:p>
            <a:pPr marL="285750" indent="-285750">
              <a:buChar char="•"/>
            </a:pPr>
            <a:r>
              <a:rPr lang="de-DE" altLang="en-US" sz="1600" dirty="0">
                <a:latin typeface="+mj-lt"/>
                <a:cs typeface="+mj-lt"/>
              </a:rPr>
              <a:t>In affine coordinate, for each point doubling and addition, we require one field inversion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7976" y="164709"/>
            <a:ext cx="7167440" cy="360000"/>
          </a:xfrm>
        </p:spPr>
        <p:txBody>
          <a:bodyPr/>
          <a:lstStyle/>
          <a:p>
            <a:r>
              <a:rPr lang="en-IN" altLang="de-DE">
                <a:latin typeface="Calibri" panose="020F0502020204030204" pitchFamily="34" charset="0"/>
              </a:rPr>
              <a:t>Field Multiplication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07975" y="625475"/>
                <a:ext cx="8648700" cy="5001260"/>
              </a:xfrm>
            </p:spPr>
            <p:txBody>
              <a:bodyPr/>
              <a:lstStyle/>
              <a:p>
                <a:r>
                  <a:rPr lang="de-DE" altLang="en-US" dirty="0">
                    <a:latin typeface="Calibri" panose="020F0502020204030204" pitchFamily="34" charset="0"/>
                  </a:rPr>
                  <a:t>Let a and b be two elements in GF(p)/GF(2</a:t>
                </a:r>
                <a:r>
                  <a:rPr lang="de-DE" altLang="en-US" baseline="30000" dirty="0">
                    <a:latin typeface="Calibri" panose="020F0502020204030204" pitchFamily="34" charset="0"/>
                  </a:rPr>
                  <a:t>n</a:t>
                </a:r>
                <a:r>
                  <a:rPr lang="de-DE" altLang="en-US" dirty="0">
                    <a:latin typeface="Calibri" panose="020F0502020204030204" pitchFamily="34" charset="0"/>
                  </a:rPr>
                  <a:t>)</a:t>
                </a:r>
              </a:p>
              <a:p>
                <a:r>
                  <a:rPr lang="de-DE" altLang="en-US" dirty="0">
                    <a:latin typeface="Calibri" panose="020F0502020204030204" pitchFamily="34" charset="0"/>
                  </a:rPr>
                  <a:t>We want to compute </a:t>
                </a:r>
                <a:r>
                  <a:rPr lang="de-DE" altLang="en-US" b="1" dirty="0">
                    <a:latin typeface="Calibri" panose="020F0502020204030204" pitchFamily="34" charset="0"/>
                  </a:rPr>
                  <a:t>(a x b) mod p</a:t>
                </a:r>
                <a:endParaRPr lang="de-DE" altLang="en-US" dirty="0">
                  <a:latin typeface="Calibri" panose="020F0502020204030204" pitchFamily="34" charset="0"/>
                </a:endParaRPr>
              </a:p>
              <a:p>
                <a:pPr lvl="1"/>
                <a:r>
                  <a:rPr lang="de-DE" altLang="en-US" sz="1800" dirty="0">
                    <a:latin typeface="Calibri" panose="020F0502020204030204" pitchFamily="34" charset="0"/>
                  </a:rPr>
                  <a:t>p is a prime for GF(p)</a:t>
                </a:r>
              </a:p>
              <a:p>
                <a:pPr lvl="1"/>
                <a:r>
                  <a:rPr lang="de-DE" altLang="en-US" sz="1800" dirty="0">
                    <a:latin typeface="Calibri" panose="020F0502020204030204" pitchFamily="34" charset="0"/>
                  </a:rPr>
                  <a:t>p is a primitive polynomial for GF(2</a:t>
                </a:r>
                <a:r>
                  <a:rPr lang="de-DE" altLang="en-US" sz="1800" baseline="30000" dirty="0">
                    <a:latin typeface="Calibri" panose="020F0502020204030204" pitchFamily="34" charset="0"/>
                  </a:rPr>
                  <a:t>n</a:t>
                </a:r>
                <a:r>
                  <a:rPr lang="de-DE" altLang="en-US" sz="1800" dirty="0">
                    <a:latin typeface="Calibri" panose="020F0502020204030204" pitchFamily="34" charset="0"/>
                  </a:rPr>
                  <a:t>)</a:t>
                </a:r>
              </a:p>
              <a:p>
                <a:pPr lvl="0"/>
                <a:r>
                  <a:rPr lang="de-DE" altLang="en-US" sz="2000" dirty="0">
                    <a:latin typeface="Calibri" panose="020F0502020204030204" pitchFamily="34" charset="0"/>
                  </a:rPr>
                  <a:t>Strategy-1 </a:t>
                </a:r>
              </a:p>
              <a:p>
                <a:pPr lvl="1"/>
                <a:r>
                  <a:rPr lang="de-DE" altLang="en-US" sz="1800" dirty="0">
                    <a:latin typeface="Calibri" panose="020F0502020204030204" pitchFamily="34" charset="0"/>
                  </a:rPr>
                  <a:t>Compute the standard multiplication</a:t>
                </a:r>
              </a:p>
              <a:p>
                <a:pPr lvl="1"/>
                <a:r>
                  <a:rPr lang="de-DE" altLang="en-US" sz="1800" dirty="0">
                    <a:latin typeface="Calibri" panose="020F0502020204030204" pitchFamily="34" charset="0"/>
                  </a:rPr>
                  <a:t>After the multiplication, perform a modular reduction</a:t>
                </a:r>
              </a:p>
              <a:p>
                <a:pPr lvl="1"/>
                <a:r>
                  <a:rPr lang="de-DE" altLang="en-US" sz="1800" dirty="0">
                    <a:latin typeface="Calibri" panose="020F0502020204030204" pitchFamily="34" charset="0"/>
                  </a:rPr>
                  <a:t>This strategy is efficient when</a:t>
                </a:r>
              </a:p>
              <a:p>
                <a:pPr lvl="2"/>
                <a:r>
                  <a:rPr lang="de-DE" altLang="en-US" sz="1600" dirty="0">
                    <a:latin typeface="Calibri" panose="020F0502020204030204" pitchFamily="34" charset="0"/>
                  </a:rPr>
                  <a:t>p is a prime of form pseudo Mersenne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sz="1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de-DE" sz="1600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de-DE" sz="1600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  <m:r>
                      <a:rPr lang="en-US" altLang="de-DE" sz="1600" i="1">
                        <a:latin typeface="Cambria Math" panose="02040503050406030204" charset="0"/>
                        <a:cs typeface="DejaVu Math TeX Gyre" panose="02000503000000000000" charset="0"/>
                      </a:rPr>
                      <m:t>±</m:t>
                    </m:r>
                    <m:r>
                      <a:rPr lang="en-US" altLang="de-DE" sz="1600" i="1">
                        <a:latin typeface="Cambria Math" panose="02040503050406030204" charset="0"/>
                        <a:cs typeface="DejaVu Math TeX Gyre" panose="02000503000000000000" charset="0"/>
                      </a:rPr>
                      <m:t>𝑐</m:t>
                    </m:r>
                  </m:oMath>
                </a14:m>
                <a:r>
                  <a:rPr lang="de-DE" altLang="en-US" sz="1600" dirty="0">
                    <a:latin typeface="Calibri" panose="020F0502020204030204" pitchFamily="34" charset="0"/>
                  </a:rPr>
                  <a:t>) or Solinas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altLang="en-US" sz="1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de-DE" sz="1600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de-DE" sz="1600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𝑛</m:t>
                        </m:r>
                      </m:sup>
                    </m:sSup>
                    <m:r>
                      <a:rPr lang="en-US" altLang="de-DE" sz="1600">
                        <a:latin typeface="Cambria Math" panose="02040503050406030204" charset="0"/>
                        <a:cs typeface="DejaVu Math TeX Gyre" panose="02000503000000000000" charset="0"/>
                      </a:rPr>
                      <m:t>±</m:t>
                    </m:r>
                    <m:sSup>
                      <m:sSupPr>
                        <m:ctrlPr>
                          <a:rPr lang="en-US" altLang="de-DE" sz="1600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de-DE" sz="1600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2</m:t>
                        </m:r>
                      </m:e>
                      <m:sup>
                        <m:r>
                          <a:rPr lang="en-US" altLang="de-DE" sz="1600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𝑚</m:t>
                        </m:r>
                      </m:sup>
                    </m:sSup>
                    <m:r>
                      <a:rPr lang="en-US" altLang="de-DE" sz="1600" i="1">
                        <a:latin typeface="Cambria Math" panose="02040503050406030204" charset="0"/>
                        <a:cs typeface="DejaVu Math TeX Gyre" panose="02000503000000000000" charset="0"/>
                      </a:rPr>
                      <m:t>±</m:t>
                    </m:r>
                    <m:r>
                      <a:rPr lang="en-US" altLang="de-DE" sz="1600" i="1">
                        <a:latin typeface="Cambria Math" panose="02040503050406030204" charset="0"/>
                        <a:cs typeface="DejaVu Math TeX Gyre" panose="02000503000000000000" charset="0"/>
                      </a:rPr>
                      <m:t>𝑘</m:t>
                    </m:r>
                  </m:oMath>
                </a14:m>
                <a:r>
                  <a:rPr lang="de-DE" altLang="en-US" sz="1600" dirty="0">
                    <a:latin typeface="Calibri" panose="020F0502020204030204" pitchFamily="34" charset="0"/>
                  </a:rPr>
                  <a:t>)</a:t>
                </a:r>
              </a:p>
              <a:p>
                <a:pPr lvl="2"/>
                <a:r>
                  <a:rPr lang="de-DE" altLang="en-US" sz="1600" dirty="0">
                    <a:latin typeface="Calibri" panose="020F0502020204030204" pitchFamily="34" charset="0"/>
                  </a:rPr>
                  <a:t>modular reduction for this kind of prime is easy to execute</a:t>
                </a:r>
              </a:p>
              <a:p>
                <a:pPr lvl="2"/>
                <a:r>
                  <a:rPr lang="de-DE" altLang="en-US" sz="1600" dirty="0">
                    <a:latin typeface="Calibri" panose="020F0502020204030204" pitchFamily="34" charset="0"/>
                  </a:rPr>
                  <a:t>For GF(2</a:t>
                </a:r>
                <a:r>
                  <a:rPr lang="de-DE" altLang="en-US" sz="1600" baseline="30000" dirty="0">
                    <a:latin typeface="Calibri" panose="020F0502020204030204" pitchFamily="34" charset="0"/>
                  </a:rPr>
                  <a:t>n</a:t>
                </a:r>
                <a:r>
                  <a:rPr lang="de-DE" altLang="en-US" sz="1600" dirty="0">
                    <a:latin typeface="Calibri" panose="020F0502020204030204" pitchFamily="34" charset="0"/>
                  </a:rPr>
                  <a:t>), the modular reduction is easy to execute when the primitive polynomial is either a trinomial or pentanomial.</a:t>
                </a:r>
              </a:p>
              <a:p>
                <a:pPr lvl="1"/>
                <a:r>
                  <a:rPr lang="de-DE" altLang="en-US" sz="1800" dirty="0">
                    <a:latin typeface="Calibri" panose="020F0502020204030204" pitchFamily="34" charset="0"/>
                  </a:rPr>
                  <a:t>This strategy is inefficient when</a:t>
                </a:r>
              </a:p>
              <a:p>
                <a:pPr lvl="2"/>
                <a:r>
                  <a:rPr lang="de-DE" altLang="en-US" sz="1600" dirty="0">
                    <a:latin typeface="Calibri" panose="020F0502020204030204" pitchFamily="34" charset="0"/>
                  </a:rPr>
                  <a:t>p does not have any specific structure and there is no easy method for performing modular reduction for those values of p</a:t>
                </a:r>
              </a:p>
              <a:p>
                <a:pPr lvl="2"/>
                <a:r>
                  <a:rPr lang="de-DE" altLang="en-US" sz="1600" dirty="0">
                    <a:latin typeface="Calibri" panose="020F0502020204030204" pitchFamily="34" charset="0"/>
                  </a:rPr>
                  <a:t>We in those cases require new field muliplication algorithms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7975" y="625475"/>
                <a:ext cx="8648700" cy="5001260"/>
              </a:xfrm>
              <a:blipFill rotWithShape="1">
                <a:blip r:embed="rId2"/>
                <a:stretch>
                  <a:fillRect t="-648" b="-628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6" y="308219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Hardware Implementation: Why it is Important?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30680" y="946785"/>
            <a:ext cx="3417570" cy="638175"/>
            <a:chOff x="3627" y="4365"/>
            <a:chExt cx="5382" cy="834"/>
          </a:xfrm>
          <a:solidFill>
            <a:srgbClr val="92D050"/>
          </a:solidFill>
        </p:grpSpPr>
        <p:sp>
          <p:nvSpPr>
            <p:cNvPr id="13" name="Pentagon 12"/>
            <p:cNvSpPr/>
            <p:nvPr/>
          </p:nvSpPr>
          <p:spPr>
            <a:xfrm>
              <a:off x="3627" y="4365"/>
              <a:ext cx="3101" cy="834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Faster Development Time</a:t>
              </a:r>
            </a:p>
          </p:txBody>
        </p:sp>
        <p:sp>
          <p:nvSpPr>
            <p:cNvPr id="14" name="Chevron 13"/>
            <p:cNvSpPr/>
            <p:nvPr/>
          </p:nvSpPr>
          <p:spPr>
            <a:xfrm>
              <a:off x="6279" y="4365"/>
              <a:ext cx="2730" cy="834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Flexible, easy to update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30680" y="1584960"/>
            <a:ext cx="3564534" cy="774065"/>
            <a:chOff x="3627" y="4365"/>
            <a:chExt cx="5292" cy="834"/>
          </a:xfrm>
          <a:solidFill>
            <a:srgbClr val="92D050"/>
          </a:solidFill>
        </p:grpSpPr>
        <p:sp>
          <p:nvSpPr>
            <p:cNvPr id="17" name="Pentagon 16"/>
            <p:cNvSpPr/>
            <p:nvPr/>
          </p:nvSpPr>
          <p:spPr>
            <a:xfrm>
              <a:off x="3627" y="4365"/>
              <a:ext cx="3101" cy="834"/>
            </a:xfrm>
            <a:prstGeom prst="homePlate">
              <a:avLst/>
            </a:prstGeom>
            <a:solidFill>
              <a:srgbClr val="FF0000">
                <a:alpha val="3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Significantly Slow</a:t>
              </a:r>
            </a:p>
          </p:txBody>
        </p:sp>
        <p:sp>
          <p:nvSpPr>
            <p:cNvPr id="18" name="Chevron 17"/>
            <p:cNvSpPr/>
            <p:nvPr/>
          </p:nvSpPr>
          <p:spPr>
            <a:xfrm>
              <a:off x="6189" y="4365"/>
              <a:ext cx="2730" cy="834"/>
            </a:xfrm>
            <a:prstGeom prst="chevron">
              <a:avLst/>
            </a:prstGeom>
            <a:solidFill>
              <a:srgbClr val="FF0000">
                <a:alpha val="3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Difficult for constant time</a:t>
              </a:r>
            </a:p>
          </p:txBody>
        </p:sp>
      </p:grpSp>
      <p:sp>
        <p:nvSpPr>
          <p:cNvPr id="25" name="Chevron 24"/>
          <p:cNvSpPr/>
          <p:nvPr/>
        </p:nvSpPr>
        <p:spPr>
          <a:xfrm>
            <a:off x="4833620" y="1586865"/>
            <a:ext cx="2385060" cy="771525"/>
          </a:xfrm>
          <a:prstGeom prst="chevron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b="1">
                <a:solidFill>
                  <a:schemeClr val="tx1"/>
                </a:solidFill>
                <a:latin typeface="Calibri" panose="020F0502020204030204" pitchFamily="34" charset="0"/>
              </a:rPr>
              <a:t>memory and micro-architectural attacks</a:t>
            </a:r>
          </a:p>
        </p:txBody>
      </p:sp>
      <p:sp>
        <p:nvSpPr>
          <p:cNvPr id="26" name="Chevron 25"/>
          <p:cNvSpPr/>
          <p:nvPr/>
        </p:nvSpPr>
        <p:spPr>
          <a:xfrm>
            <a:off x="6854825" y="1584960"/>
            <a:ext cx="1838960" cy="774065"/>
          </a:xfrm>
          <a:prstGeom prst="chevron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b="1">
                <a:solidFill>
                  <a:schemeClr val="tx1"/>
                </a:solidFill>
                <a:latin typeface="Calibri" panose="020F0502020204030204" pitchFamily="34" charset="0"/>
              </a:rPr>
              <a:t>Side Channel Attacks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" y="1395730"/>
            <a:ext cx="1584960" cy="5391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Calibri" panose="020F0502020204030204" pitchFamily="34" charset="0"/>
              </a:rPr>
              <a:t>Software Implementations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630680" y="2508250"/>
            <a:ext cx="3417570" cy="638175"/>
            <a:chOff x="3627" y="4365"/>
            <a:chExt cx="5382" cy="834"/>
          </a:xfrm>
          <a:solidFill>
            <a:srgbClr val="92D050"/>
          </a:solidFill>
        </p:grpSpPr>
        <p:sp>
          <p:nvSpPr>
            <p:cNvPr id="29" name="Pentagon 28"/>
            <p:cNvSpPr/>
            <p:nvPr/>
          </p:nvSpPr>
          <p:spPr>
            <a:xfrm>
              <a:off x="3627" y="4365"/>
              <a:ext cx="3101" cy="834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Fastest Execution, constant time</a:t>
              </a:r>
            </a:p>
          </p:txBody>
        </p:sp>
        <p:sp>
          <p:nvSpPr>
            <p:cNvPr id="30" name="Chevron 29"/>
            <p:cNvSpPr/>
            <p:nvPr/>
          </p:nvSpPr>
          <p:spPr>
            <a:xfrm>
              <a:off x="6279" y="4365"/>
              <a:ext cx="2730" cy="834"/>
            </a:xfrm>
            <a:prstGeom prst="chevron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No software specific attacks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630680" y="3146425"/>
            <a:ext cx="3564534" cy="774065"/>
            <a:chOff x="3627" y="4365"/>
            <a:chExt cx="5292" cy="834"/>
          </a:xfrm>
          <a:solidFill>
            <a:srgbClr val="92D050"/>
          </a:solidFill>
        </p:grpSpPr>
        <p:sp>
          <p:nvSpPr>
            <p:cNvPr id="32" name="Pentagon 31"/>
            <p:cNvSpPr/>
            <p:nvPr/>
          </p:nvSpPr>
          <p:spPr>
            <a:xfrm>
              <a:off x="3627" y="4365"/>
              <a:ext cx="3101" cy="834"/>
            </a:xfrm>
            <a:prstGeom prst="homePlate">
              <a:avLst/>
            </a:prstGeom>
            <a:solidFill>
              <a:srgbClr val="FF0000">
                <a:alpha val="3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Longer Development time</a:t>
              </a:r>
            </a:p>
          </p:txBody>
        </p:sp>
        <p:sp>
          <p:nvSpPr>
            <p:cNvPr id="33" name="Chevron 32"/>
            <p:cNvSpPr/>
            <p:nvPr/>
          </p:nvSpPr>
          <p:spPr>
            <a:xfrm>
              <a:off x="6189" y="4365"/>
              <a:ext cx="2730" cy="834"/>
            </a:xfrm>
            <a:prstGeom prst="chevron">
              <a:avLst/>
            </a:prstGeom>
            <a:solidFill>
              <a:srgbClr val="FF0000">
                <a:alpha val="3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altLang="en-US" b="1">
                  <a:solidFill>
                    <a:schemeClr val="tx1"/>
                  </a:solidFill>
                  <a:latin typeface="Calibri" panose="020F0502020204030204" pitchFamily="34" charset="0"/>
                </a:rPr>
                <a:t>Higher Overhead, not flexible </a:t>
              </a:r>
            </a:p>
          </p:txBody>
        </p:sp>
      </p:grpSp>
      <p:sp>
        <p:nvSpPr>
          <p:cNvPr id="34" name="Chevron 33"/>
          <p:cNvSpPr/>
          <p:nvPr/>
        </p:nvSpPr>
        <p:spPr>
          <a:xfrm>
            <a:off x="4833620" y="3148330"/>
            <a:ext cx="2385060" cy="771525"/>
          </a:xfrm>
          <a:prstGeom prst="chevron">
            <a:avLst/>
          </a:prstGeom>
          <a:solidFill>
            <a:srgbClr val="FF0000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b="1">
                <a:solidFill>
                  <a:schemeClr val="tx1"/>
                </a:solidFill>
                <a:latin typeface="Calibri" panose="020F0502020204030204" pitchFamily="34" charset="0"/>
              </a:rPr>
              <a:t>Side Channel Attacks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7465" y="2957195"/>
            <a:ext cx="1584960" cy="53911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>
                <a:solidFill>
                  <a:schemeClr val="tx1"/>
                </a:solidFill>
                <a:latin typeface="Calibri" panose="020F0502020204030204" pitchFamily="34" charset="0"/>
              </a:rPr>
              <a:t>Hardware Implementations</a:t>
            </a:r>
          </a:p>
        </p:txBody>
      </p:sp>
      <p:sp>
        <p:nvSpPr>
          <p:cNvPr id="37" name="Chevron 36"/>
          <p:cNvSpPr/>
          <p:nvPr/>
        </p:nvSpPr>
        <p:spPr>
          <a:xfrm>
            <a:off x="4751070" y="2518410"/>
            <a:ext cx="1733550" cy="638175"/>
          </a:xfrm>
          <a:prstGeom prst="chevr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altLang="en-US" b="1">
                <a:solidFill>
                  <a:schemeClr val="tx1"/>
                </a:solidFill>
                <a:latin typeface="Calibri" panose="020F0502020204030204" pitchFamily="34" charset="0"/>
              </a:rPr>
              <a:t>Targeted for specific crypto-algo.</a:t>
            </a:r>
          </a:p>
        </p:txBody>
      </p:sp>
      <p:sp>
        <p:nvSpPr>
          <p:cNvPr id="38" name="Text Box 37"/>
          <p:cNvSpPr txBox="1"/>
          <p:nvPr/>
        </p:nvSpPr>
        <p:spPr>
          <a:xfrm>
            <a:off x="37465" y="3985895"/>
            <a:ext cx="8992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600">
                <a:latin typeface="Calibri" panose="020F0502020204030204" pitchFamily="34" charset="0"/>
              </a:rPr>
              <a:t>Cryptographic Algoithms: Complex and computationally intensive mathematical functions</a:t>
            </a:r>
          </a:p>
          <a:p>
            <a:r>
              <a:rPr lang="de-DE" altLang="en-US" sz="1600">
                <a:latin typeface="Calibri" panose="020F0502020204030204" pitchFamily="34" charset="0"/>
              </a:rPr>
              <a:t>Software Implementations: Slow, may create speed bottleneck during the executions of crypto-algorithms</a:t>
            </a:r>
          </a:p>
          <a:p>
            <a:r>
              <a:rPr lang="de-DE" altLang="en-US" sz="1600">
                <a:latin typeface="Calibri" panose="020F0502020204030204" pitchFamily="34" charset="0"/>
              </a:rPr>
              <a:t>Software specific attacks: Buffer overflow attack, Spectre, Meltdown!!</a:t>
            </a:r>
          </a:p>
          <a:p>
            <a:r>
              <a:rPr lang="de-DE" altLang="en-US" sz="1600">
                <a:latin typeface="Calibri" panose="020F0502020204030204" pitchFamily="34" charset="0"/>
              </a:rPr>
              <a:t>Hardware: Dedicated architecture for cryptographic algorithms, fast, efficient, but not flexible. </a:t>
            </a:r>
          </a:p>
          <a:p>
            <a:endParaRPr lang="de-DE" altLang="en-US" sz="1600">
              <a:latin typeface="Calibri" panose="020F0502020204030204" pitchFamily="3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114935" y="5195570"/>
            <a:ext cx="8257540" cy="156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 b="1">
                <a:solidFill>
                  <a:schemeClr val="bg1"/>
                </a:solidFill>
                <a:latin typeface="Calibri" panose="020F0502020204030204" pitchFamily="34" charset="0"/>
                <a:sym typeface="+mn-ea"/>
              </a:rPr>
              <a:t>Hardware-Software Codesign: Accelerating crypto-algorithms by offloading a portion of the computation to  hardware. </a:t>
            </a:r>
            <a:endParaRPr lang="de-DE" altLang="en-US" sz="1600" b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 b="1">
                <a:solidFill>
                  <a:schemeClr val="bg1"/>
                </a:solidFill>
                <a:latin typeface="Calibri" panose="020F0502020204030204" pitchFamily="34" charset="0"/>
                <a:sym typeface="+mn-ea"/>
              </a:rPr>
              <a:t>Combines flexibility of software+effciency of hardware, generally done by instruction set extension. </a:t>
            </a:r>
            <a:endParaRPr lang="de-DE" altLang="en-US" sz="1600" b="1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 b="1">
                <a:solidFill>
                  <a:schemeClr val="bg1"/>
                </a:solidFill>
                <a:latin typeface="Calibri" panose="020F0502020204030204" pitchFamily="34" charset="0"/>
                <a:sym typeface="+mn-ea"/>
              </a:rPr>
              <a:t>Example: AES-NI, PCLMULQDQ Instructions on Intel for accelerating AES and Elliptic Curve Operations.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  <p:bldP spid="26" grpId="0" bldLvl="0" animBg="1"/>
      <p:bldP spid="26" grpId="1" animBg="1"/>
      <p:bldP spid="27" grpId="0" bldLvl="0" animBg="1"/>
      <p:bldP spid="27" grpId="1" animBg="1"/>
      <p:bldP spid="34" grpId="0" bldLvl="0" animBg="1"/>
      <p:bldP spid="36" grpId="0" bldLvl="0" animBg="1"/>
      <p:bldP spid="37" grpId="0" bldLvl="0" animBg="1"/>
      <p:bldP spid="38" grpId="0"/>
      <p:bldP spid="38" grpId="1"/>
      <p:bldP spid="39" grpId="0" bldLvl="0" animBg="1"/>
      <p:bldP spid="39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-8890" y="928370"/>
                <a:ext cx="9002395" cy="5001260"/>
              </a:xfrm>
            </p:spPr>
            <p:txBody>
              <a:bodyPr/>
              <a:lstStyle/>
              <a:p>
                <a:r>
                  <a:rPr lang="de-DE" altLang="en-US">
                    <a:latin typeface="Calibri" panose="020F0502020204030204" pitchFamily="34" charset="0"/>
                  </a:rPr>
                  <a:t>School book method (Complexity: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de-DE" i="1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𝑛</m:t>
                        </m:r>
                      </m:e>
                      <m:sup>
                        <m:r>
                          <a:rPr lang="en-US" altLang="de-DE" i="1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altLang="en-US">
                    <a:latin typeface="Calibri" panose="020F0502020204030204" pitchFamily="34" charset="0"/>
                  </a:rPr>
                  <a:t>))</a:t>
                </a:r>
              </a:p>
              <a:p>
                <a:r>
                  <a:rPr lang="de-DE" altLang="en-US">
                    <a:latin typeface="Calibri" panose="020F0502020204030204" pitchFamily="34" charset="0"/>
                  </a:rPr>
                  <a:t>Karatsuba Algorithm (Complexity: O(</a:t>
                </a:r>
                <a14:m>
                  <m:oMath xmlns:m="http://schemas.openxmlformats.org/officeDocument/2006/math">
                    <m:r>
                      <a:rPr lang="en-US" altLang="de-DE" i="1">
                        <a:latin typeface="Cambria Math" panose="02040503050406030204" charset="0"/>
                        <a:cs typeface="DejaVu Math TeX Gyre" panose="02000503000000000000" charset="0"/>
                      </a:rPr>
                      <m:t>𝑛</m:t>
                    </m:r>
                    <m:func>
                      <m:funcPr>
                        <m:ctrlPr>
                          <a:rPr lang="en-US" altLang="de-DE" i="1" baseline="30000">
                            <a:latin typeface="Cambria Math" panose="02040503050406030204" pitchFamily="18" charset="0"/>
                            <a:cs typeface="DejaVu Math TeX Gyre" panose="02000503000000000000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de-DE" i="1" baseline="30000">
                                <a:latin typeface="Cambria Math" panose="02040503050406030204" pitchFamily="18" charset="0"/>
                                <a:cs typeface="DejaVu Math TeX Gyre" panose="02000503000000000000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de-DE" baseline="30000">
                                <a:latin typeface="Cambria Math" panose="02040503050406030204" charset="0"/>
                                <a:cs typeface="DejaVu Math TeX Gyre" panose="02000503000000000000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de-DE" i="1" baseline="30000">
                                <a:latin typeface="Cambria Math" panose="02040503050406030204" charset="0"/>
                                <a:cs typeface="DejaVu Math TeX Gyre" panose="02000503000000000000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de-DE" i="1" baseline="30000">
                            <a:latin typeface="Cambria Math" panose="02040503050406030204" charset="0"/>
                            <a:cs typeface="DejaVu Math TeX Gyre" panose="02000503000000000000" charset="0"/>
                          </a:rPr>
                          <m:t>3</m:t>
                        </m:r>
                      </m:e>
                    </m:func>
                  </m:oMath>
                </a14:m>
                <a:r>
                  <a:rPr lang="de-DE" altLang="en-US">
                    <a:latin typeface="Calibri" panose="020F0502020204030204" pitchFamily="34" charset="0"/>
                  </a:rPr>
                  <a:t>) )</a:t>
                </a:r>
              </a:p>
              <a:p>
                <a:r>
                  <a:rPr lang="de-DE" altLang="en-US">
                    <a:latin typeface="Calibri" panose="020F0502020204030204" pitchFamily="34" charset="0"/>
                  </a:rPr>
                  <a:t>Number theoretic Multiplication </a:t>
                </a:r>
                <a:r>
                  <a:rPr lang="de-DE" altLang="en-US">
                    <a:latin typeface="Calibri" panose="020F0502020204030204" pitchFamily="34" charset="0"/>
                    <a:sym typeface="+mn-ea"/>
                  </a:rPr>
                  <a:t>(Complexity: O(nlogn) )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</a:rPr>
                  <a:t>Schönhagen-Strassen (Complexity: O(n. logn. loglogn))</a:t>
                </a:r>
              </a:p>
              <a:p>
                <a:pPr lvl="1"/>
                <a:r>
                  <a:rPr lang="de-DE" altLang="en-US">
                    <a:latin typeface="Calibri" panose="020F0502020204030204" pitchFamily="34" charset="0"/>
                  </a:rPr>
                  <a:t>This algorithm is only advantageous when the value of n is very large</a:t>
                </a:r>
              </a:p>
              <a:p>
                <a:pPr lvl="0"/>
                <a:r>
                  <a:rPr lang="de-DE" altLang="en-US">
                    <a:latin typeface="Calibri" panose="020F0502020204030204" pitchFamily="34" charset="0"/>
                  </a:rPr>
                  <a:t>This presentation focuses on Karatsuba multiplication in GF(2</a:t>
                </a:r>
                <a:r>
                  <a:rPr lang="de-DE" altLang="en-US" baseline="30000">
                    <a:latin typeface="Calibri" panose="020F0502020204030204" pitchFamily="34" charset="0"/>
                  </a:rPr>
                  <a:t>n</a:t>
                </a:r>
                <a:r>
                  <a:rPr lang="de-DE" altLang="en-US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de-DE" altLang="en-US" sz="1800">
                    <a:latin typeface="Calibri" panose="020F0502020204030204" pitchFamily="34" charset="0"/>
                  </a:rPr>
                  <a:t>So basically, we will learn how to implement polynomial multiplication using Karatsuba multiplication, where coefficient of the polynomial is either 0 or 1</a:t>
                </a:r>
                <a:endParaRPr lang="de-DE" altLang="en-US">
                  <a:latin typeface="Calibri" panose="020F0502020204030204" pitchFamily="34" charset="0"/>
                </a:endParaRPr>
              </a:p>
              <a:p>
                <a:pPr lvl="0"/>
                <a:r>
                  <a:rPr lang="de-DE" altLang="en-US">
                    <a:latin typeface="Calibri" panose="020F0502020204030204" pitchFamily="34" charset="0"/>
                  </a:rPr>
                  <a:t>But before we start, let‘s recap schoolbook method for polynomial multiplication</a:t>
                </a:r>
              </a:p>
              <a:p>
                <a:pPr lvl="0"/>
                <a:endParaRPr lang="de-DE" altLang="en-US">
                  <a:latin typeface="Calibri" panose="020F0502020204030204" pitchFamily="34" charset="0"/>
                </a:endParaRPr>
              </a:p>
              <a:p>
                <a:pPr lvl="0"/>
                <a:endParaRPr lang="de-DE" altLang="en-US">
                  <a:latin typeface="Calibri" panose="020F0502020204030204" pitchFamily="34" charset="0"/>
                </a:endParaRPr>
              </a:p>
              <a:p>
                <a:pPr lvl="0"/>
                <a:endParaRPr lang="de-DE" altLang="en-US">
                  <a:latin typeface="Calibri" panose="020F0502020204030204" pitchFamily="34" charset="0"/>
                </a:endParaRPr>
              </a:p>
              <a:p>
                <a:pPr lvl="0"/>
                <a:endParaRPr lang="de-DE" altLang="en-US">
                  <a:latin typeface="Calibri" panose="020F0502020204030204" pitchFamily="34" charset="0"/>
                </a:endParaRPr>
              </a:p>
              <a:p>
                <a:pPr lvl="0"/>
                <a:r>
                  <a:rPr lang="de-DE" altLang="en-US">
                    <a:latin typeface="Calibri" panose="020F0502020204030204" pitchFamily="34" charset="0"/>
                  </a:rPr>
                  <a:t>Complexity: O(n</a:t>
                </a:r>
                <a:r>
                  <a:rPr lang="de-DE" altLang="en-US" baseline="30000">
                    <a:latin typeface="Calibri" panose="020F0502020204030204" pitchFamily="34" charset="0"/>
                  </a:rPr>
                  <a:t>2</a:t>
                </a:r>
                <a:r>
                  <a:rPr lang="de-DE" altLang="en-US">
                    <a:latin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 Placeholder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-8890" y="928370"/>
                <a:ext cx="9002395" cy="5001260"/>
              </a:xfrm>
              <a:blipFill rotWithShape="1">
                <a:blip r:embed="rId2"/>
                <a:stretch>
                  <a:fillRect b="-48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Standard Multiplication</a:t>
            </a:r>
          </a:p>
        </p:txBody>
      </p:sp>
      <p:pic>
        <p:nvPicPr>
          <p:cNvPr id="6" name="Picture 5" descr="sb_eq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446270"/>
            <a:ext cx="8492490" cy="13569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6845" y="845087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Let us consider degree 1 polynomials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Cost of Karatsuba: 3 Multiplications, 4 Additions</a:t>
            </a:r>
          </a:p>
          <a:p>
            <a:r>
              <a:rPr lang="de-DE" altLang="en-US">
                <a:latin typeface="Calibri" panose="020F0502020204030204" pitchFamily="34" charset="0"/>
              </a:rPr>
              <a:t>Cost of Schoolbook Method: 4 multiplications and 1 addition</a:t>
            </a:r>
          </a:p>
          <a:p>
            <a:r>
              <a:rPr lang="de-DE" altLang="en-US">
                <a:latin typeface="Calibri" panose="020F0502020204030204" pitchFamily="34" charset="0"/>
              </a:rPr>
              <a:t>Tradeoff: In Karatsuba, We reduce one multiplication, but increase number of additions by 3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Karatsuba Multiplication in GF(2</a:t>
            </a:r>
            <a:r>
              <a:rPr lang="de-DE" altLang="en-US" baseline="30000">
                <a:latin typeface="Calibri" panose="020F0502020204030204" pitchFamily="34" charset="0"/>
              </a:rPr>
              <a:t>n</a:t>
            </a:r>
            <a:r>
              <a:rPr lang="de-DE" altLang="en-US"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6" name="Picture 5" descr="karatsuba_degree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" y="1395095"/>
            <a:ext cx="8912860" cy="22694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8775" y="2691765"/>
            <a:ext cx="7976870" cy="345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055995" y="1967865"/>
            <a:ext cx="2440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Karatsuba Method</a:t>
            </a:r>
          </a:p>
        </p:txBody>
      </p:sp>
      <p:sp>
        <p:nvSpPr>
          <p:cNvPr id="9" name="Right Arrow 8"/>
          <p:cNvSpPr/>
          <p:nvPr/>
        </p:nvSpPr>
        <p:spPr>
          <a:xfrm rot="5400000">
            <a:off x="6965950" y="2353945"/>
            <a:ext cx="441325" cy="35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9095" y="3374390"/>
            <a:ext cx="5225415" cy="345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4326890" y="4050665"/>
            <a:ext cx="24403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 b="1">
                <a:latin typeface="Calibri" panose="020F0502020204030204" pitchFamily="34" charset="0"/>
              </a:rPr>
              <a:t>School Book Method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5026025" y="3654425"/>
            <a:ext cx="441325" cy="35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7975" y="685165"/>
            <a:ext cx="8422005" cy="422783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Cost of 1 multiplication is greater than 3 additions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Let us reconsider the degree 1 polynomial</a:t>
            </a:r>
          </a:p>
          <a:p>
            <a:r>
              <a:rPr lang="de-DE" altLang="en-US">
                <a:latin typeface="Calibri" panose="020F0502020204030204" pitchFamily="34" charset="0"/>
              </a:rPr>
              <a:t>The multiplication for degree 1 polynomial is basically AND operation</a:t>
            </a:r>
          </a:p>
          <a:p>
            <a:r>
              <a:rPr lang="de-DE" altLang="en-US">
                <a:latin typeface="Calibri" panose="020F0502020204030204" pitchFamily="34" charset="0"/>
              </a:rPr>
              <a:t>The addition for degee 1 polynomial is simple bitwise XOR operation</a:t>
            </a:r>
          </a:p>
          <a:p>
            <a:r>
              <a:rPr lang="de-DE" altLang="en-US">
                <a:latin typeface="Calibri" panose="020F0502020204030204" pitchFamily="34" charset="0"/>
              </a:rPr>
              <a:t>Therefore, for Karatsuba algorithm to be efficient, cost of implementing a single AND gate opertion should be more thant cost of implementing three XOR gate, which is not the case.</a:t>
            </a:r>
          </a:p>
          <a:p>
            <a:r>
              <a:rPr lang="de-DE" altLang="en-US">
                <a:latin typeface="Calibri" panose="020F0502020204030204" pitchFamily="34" charset="0"/>
              </a:rPr>
              <a:t>Therefore, for degree 1 polynomial, schoolbook algorithm is more efficient than Karatsuba algorithm.</a:t>
            </a: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7976" y="13994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When to apply Karatsuba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269490" y="1219200"/>
            <a:ext cx="3963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2400" b="1">
                <a:latin typeface="Calibri" panose="020F0502020204030204" pitchFamily="34" charset="0"/>
              </a:rPr>
              <a:t>MUL</a:t>
            </a:r>
            <a:r>
              <a:rPr lang="de-DE" altLang="en-US" sz="2400" b="1" baseline="-25000">
                <a:latin typeface="Calibri" panose="020F0502020204030204" pitchFamily="34" charset="0"/>
              </a:rPr>
              <a:t>cost </a:t>
            </a:r>
            <a:r>
              <a:rPr lang="de-DE" altLang="en-US" sz="2400" b="1">
                <a:latin typeface="Calibri" panose="020F0502020204030204" pitchFamily="34" charset="0"/>
              </a:rPr>
              <a:t>&gt; 3 x Addition</a:t>
            </a:r>
            <a:r>
              <a:rPr lang="de-DE" altLang="en-US" sz="2400" b="1" baseline="-25000">
                <a:latin typeface="Calibri" panose="020F0502020204030204" pitchFamily="34" charset="0"/>
              </a:rPr>
              <a:t>cost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21285" y="4912995"/>
            <a:ext cx="8952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 b="1">
                <a:latin typeface="Calibri" panose="020F0502020204030204" pitchFamily="34" charset="0"/>
              </a:rPr>
              <a:t>Threshold for Karatsuba:</a:t>
            </a:r>
            <a:r>
              <a:rPr lang="de-DE" altLang="en-US" sz="1800">
                <a:latin typeface="Calibri" panose="020F0502020204030204" pitchFamily="34" charset="0"/>
              </a:rPr>
              <a:t> Consider multipliations of polynomials of degree n.</a:t>
            </a:r>
          </a:p>
          <a:p>
            <a:endParaRPr lang="de-DE" altLang="en-US" sz="1800">
              <a:latin typeface="Calibri" panose="020F0502020204030204" pitchFamily="34" charset="0"/>
            </a:endParaRPr>
          </a:p>
          <a:p>
            <a:pPr algn="ctr"/>
            <a:r>
              <a:rPr lang="de-DE" altLang="en-US" sz="1800" b="1">
                <a:latin typeface="Calibri" panose="020F0502020204030204" pitchFamily="34" charset="0"/>
              </a:rPr>
              <a:t>If n &gt; Threshold , 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MUL</a:t>
            </a:r>
            <a:r>
              <a:rPr lang="de-DE" altLang="en-US" sz="1800" b="1" baseline="-25000">
                <a:latin typeface="Calibri" panose="020F0502020204030204" pitchFamily="34" charset="0"/>
                <a:sym typeface="+mn-ea"/>
              </a:rPr>
              <a:t>cost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&gt; 3 x Addition</a:t>
            </a:r>
            <a:r>
              <a:rPr lang="de-DE" altLang="en-US" sz="1800" b="1" baseline="-25000">
                <a:latin typeface="Calibri" panose="020F0502020204030204" pitchFamily="34" charset="0"/>
                <a:sym typeface="+mn-ea"/>
              </a:rPr>
              <a:t>cost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=&gt; Karatsuba algorithm is more efficient</a:t>
            </a:r>
          </a:p>
          <a:p>
            <a:pPr algn="ctr"/>
            <a:r>
              <a:rPr lang="de-DE" altLang="en-US" sz="1800" b="1">
                <a:latin typeface="Calibri" panose="020F0502020204030204" pitchFamily="34" charset="0"/>
                <a:sym typeface="+mn-ea"/>
              </a:rPr>
              <a:t>If n &lt;= Threshold ,  MUL</a:t>
            </a:r>
            <a:r>
              <a:rPr lang="de-DE" altLang="en-US" sz="1800" b="1" baseline="-25000">
                <a:latin typeface="Calibri" panose="020F0502020204030204" pitchFamily="34" charset="0"/>
                <a:sym typeface="+mn-ea"/>
              </a:rPr>
              <a:t>cost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&lt; 3 x Addition</a:t>
            </a:r>
            <a:r>
              <a:rPr lang="de-DE" altLang="en-US" sz="1800" b="1" baseline="-25000">
                <a:latin typeface="Calibri" panose="020F0502020204030204" pitchFamily="34" charset="0"/>
                <a:sym typeface="+mn-ea"/>
              </a:rPr>
              <a:t>cost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=&gt; Schoolbook method is more efficient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1445" y="728345"/>
            <a:ext cx="8791575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Consider two polynomials of degree 2</a:t>
            </a:r>
            <a:r>
              <a:rPr lang="de-DE" altLang="en-US" baseline="30000">
                <a:latin typeface="Calibri" panose="020F0502020204030204" pitchFamily="34" charset="0"/>
              </a:rPr>
              <a:t>n</a:t>
            </a:r>
            <a:r>
              <a:rPr lang="de-DE" altLang="en-US">
                <a:latin typeface="Calibri" panose="020F0502020204030204" pitchFamily="34" charset="0"/>
              </a:rPr>
              <a:t>-1, the number of coefficients in each polynomial is m=2</a:t>
            </a:r>
            <a:r>
              <a:rPr lang="de-DE" altLang="en-US" baseline="30000">
                <a:latin typeface="Calibri" panose="020F0502020204030204" pitchFamily="34" charset="0"/>
              </a:rPr>
              <a:t>n</a:t>
            </a:r>
            <a:r>
              <a:rPr lang="de-DE" altLang="en-US"/>
              <a:t>.</a:t>
            </a:r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r>
              <a:rPr lang="de-DE" altLang="en-US"/>
              <a:t>A</a:t>
            </a:r>
            <a:r>
              <a:rPr lang="de-DE" altLang="en-US" baseline="-25000"/>
              <a:t>u</a:t>
            </a:r>
            <a:r>
              <a:rPr lang="de-DE" altLang="en-US"/>
              <a:t> and B</a:t>
            </a:r>
            <a:r>
              <a:rPr lang="de-DE" altLang="en-US" baseline="-25000"/>
              <a:t>u</a:t>
            </a:r>
            <a:r>
              <a:rPr lang="de-DE" altLang="en-US"/>
              <a:t> contains the coefficients from index m/2 to m-1</a:t>
            </a:r>
            <a:endParaRPr lang="de-DE" altLang="en-US" baseline="30000"/>
          </a:p>
          <a:p>
            <a:r>
              <a:rPr lang="de-DE" altLang="en-US">
                <a:sym typeface="+mn-ea"/>
              </a:rPr>
              <a:t>A</a:t>
            </a:r>
            <a:r>
              <a:rPr lang="de-DE" altLang="en-US" baseline="-25000">
                <a:sym typeface="+mn-ea"/>
              </a:rPr>
              <a:t>l</a:t>
            </a:r>
            <a:r>
              <a:rPr lang="de-DE" altLang="en-US">
                <a:sym typeface="+mn-ea"/>
              </a:rPr>
              <a:t> and B</a:t>
            </a:r>
            <a:r>
              <a:rPr lang="de-DE" altLang="en-US" baseline="-25000">
                <a:sym typeface="+mn-ea"/>
              </a:rPr>
              <a:t>l</a:t>
            </a:r>
            <a:r>
              <a:rPr lang="de-DE" altLang="en-US">
                <a:sym typeface="+mn-ea"/>
              </a:rPr>
              <a:t> contains the coefficients from index 0 to m/2-1</a:t>
            </a:r>
          </a:p>
          <a:p>
            <a:r>
              <a:rPr lang="de-DE" altLang="en-US">
                <a:sym typeface="+mn-ea"/>
              </a:rPr>
              <a:t>If we substitute x</a:t>
            </a:r>
            <a:r>
              <a:rPr lang="de-DE" altLang="en-US" baseline="30000">
                <a:sym typeface="+mn-ea"/>
              </a:rPr>
              <a:t>m/2</a:t>
            </a:r>
            <a:r>
              <a:rPr lang="de-DE" altLang="en-US">
                <a:sym typeface="+mn-ea"/>
              </a:rPr>
              <a:t> with y, we get</a:t>
            </a:r>
          </a:p>
          <a:p>
            <a:endParaRPr lang="de-DE" altLang="en-US" baseline="30000">
              <a:sym typeface="+mn-ea"/>
            </a:endParaRPr>
          </a:p>
          <a:p>
            <a:endParaRPr lang="de-DE" altLang="en-US" baseline="30000">
              <a:sym typeface="+mn-ea"/>
            </a:endParaRPr>
          </a:p>
          <a:p>
            <a:endParaRPr lang="de-DE" altLang="en-US" baseline="30000">
              <a:sym typeface="+mn-ea"/>
            </a:endParaRPr>
          </a:p>
          <a:p>
            <a:r>
              <a:rPr lang="de-DE" altLang="en-US">
                <a:sym typeface="+mn-ea"/>
              </a:rPr>
              <a:t>So, now we can easily apply Karatsuba method here</a:t>
            </a:r>
            <a:endParaRPr lang="de-DE" altLang="en-US" baseline="30000"/>
          </a:p>
          <a:p>
            <a:endParaRPr lang="de-DE" altLang="en-US" baseline="300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8776" y="19836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Application of Karatsuba</a:t>
            </a:r>
          </a:p>
        </p:txBody>
      </p:sp>
      <p:pic>
        <p:nvPicPr>
          <p:cNvPr id="8" name="Picture 7" descr="karatsuba_simple_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" y="1767840"/>
            <a:ext cx="4416425" cy="130429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9" name="Picture 8" descr="karatsuba_simple_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940" y="1737995"/>
            <a:ext cx="4483100" cy="1321435"/>
          </a:xfrm>
          <a:prstGeom prst="rect">
            <a:avLst/>
          </a:prstGeom>
          <a:ln w="22225">
            <a:solidFill>
              <a:schemeClr val="accent1"/>
            </a:solidFill>
          </a:ln>
        </p:spPr>
      </p:pic>
      <p:pic>
        <p:nvPicPr>
          <p:cNvPr id="10" name="Picture 9" descr="karatsuba_simp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05" y="4934585"/>
            <a:ext cx="6534785" cy="2895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928272"/>
            <a:ext cx="8421688" cy="500150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Simple Recursive Karatsuba Algorithm</a:t>
            </a:r>
          </a:p>
        </p:txBody>
      </p:sp>
      <p:pic>
        <p:nvPicPr>
          <p:cNvPr id="7" name="Picture 6" descr="Screenshot from 2021-06-07 12-00-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987425"/>
            <a:ext cx="7887335" cy="45154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5100" y="996950"/>
            <a:ext cx="8943340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Let us consider two polynomials of degree 63 and number of coefficients 64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Example: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612140" y="5569585"/>
            <a:ext cx="7211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Threshold value varied from platform to platform. For FPGA platform, typically 16 is chosen as threshold.</a:t>
            </a:r>
          </a:p>
        </p:txBody>
      </p:sp>
      <p:pic>
        <p:nvPicPr>
          <p:cNvPr id="8" name="Picture 7" descr="karatsuba_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75" y="1662430"/>
            <a:ext cx="6124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0355" y="928272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Master Theorem of Recurrence: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Complexity of Karatsuba Algorithm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Complexity Analysis</a:t>
            </a:r>
          </a:p>
        </p:txBody>
      </p:sp>
      <p:pic>
        <p:nvPicPr>
          <p:cNvPr id="6" name="Picture 5" descr="master_recurr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980" y="1693545"/>
            <a:ext cx="4395470" cy="739140"/>
          </a:xfrm>
          <a:prstGeom prst="rect">
            <a:avLst/>
          </a:prstGeom>
        </p:spPr>
      </p:pic>
      <p:pic>
        <p:nvPicPr>
          <p:cNvPr id="7" name="Picture 6" descr="Karatsuba_Complex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55" y="3657600"/>
            <a:ext cx="7423785" cy="1634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1005107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Remember the first computation step of Karatsuba algorithm: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N=max(degree(A(x)), degree(B(x)))+1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In this case, the value of N will not be even always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Trick: Splid the operand polynomial into a lower part of 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</a:rPr>
              <a:t>⌈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</a:rPr>
              <a:t>N/2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</a:rPr>
              <a:t>⌉ 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</a:rPr>
              <a:t>coefficients and upper part of 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</a:rPr>
              <a:t>⌊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</a:rPr>
              <a:t>N/2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</a:rPr>
              <a:t>⌋ 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</a:rPr>
              <a:t>coefficients</a:t>
            </a:r>
          </a:p>
          <a:p>
            <a:pPr marL="101600" lvl="0" indent="0">
              <a:buNone/>
            </a:pPr>
            <a:endParaRPr lang="de-DE" alt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1600" lvl="0" indent="0">
              <a:buNone/>
            </a:pPr>
            <a:endParaRPr lang="de-DE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Applying Recursive KA for Arbitrary polynomial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7195" y="828577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In this particular example, we consider threshold as 1.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0080" y="1600835"/>
            <a:ext cx="7943215" cy="4760595"/>
            <a:chOff x="1008" y="2521"/>
            <a:chExt cx="12509" cy="7497"/>
          </a:xfrm>
        </p:grpSpPr>
        <p:pic>
          <p:nvPicPr>
            <p:cNvPr id="6" name="Picture 5" descr="Screenshot from 2021-06-07 13-22-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8" y="2521"/>
              <a:ext cx="12509" cy="7497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2" name="Text Box 1"/>
            <p:cNvSpPr txBox="1"/>
            <p:nvPr/>
          </p:nvSpPr>
          <p:spPr>
            <a:xfrm>
              <a:off x="11553" y="2963"/>
              <a:ext cx="661" cy="5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altLang="en-US" sz="1800" i="1">
                  <a:latin typeface="Calibri" panose="020F0502020204030204" pitchFamily="34" charset="0"/>
                </a:rPr>
                <a:t>b</a:t>
              </a:r>
              <a:r>
                <a:rPr lang="de-DE" altLang="en-US" sz="1800" i="1" baseline="-25000">
                  <a:latin typeface="Calibri" panose="020F0502020204030204" pitchFamily="34" charset="0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3990" y="717452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Let us again consider two polynomial A(x) and B(x)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This kind of methodology can be applied to any generic arbitrary polnomial. But, for most of the cases, recursive KA is as efficient as this method.</a:t>
            </a:r>
          </a:p>
          <a:p>
            <a:r>
              <a:rPr lang="de-DE" altLang="en-US" b="1">
                <a:latin typeface="Calibri" panose="020F0502020204030204" pitchFamily="34" charset="0"/>
              </a:rPr>
              <a:t>Integer Multiplication using Karatsuba</a:t>
            </a:r>
            <a:r>
              <a:rPr lang="de-DE" altLang="en-US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681" y="223129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An alternative approach to Recursive Karatsuba</a:t>
            </a:r>
          </a:p>
        </p:txBody>
      </p:sp>
      <p:pic>
        <p:nvPicPr>
          <p:cNvPr id="7" name="Picture 6" descr="general_karatsu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" y="1235710"/>
            <a:ext cx="8422005" cy="1540510"/>
          </a:xfrm>
          <a:prstGeom prst="rect">
            <a:avLst/>
          </a:prstGeom>
        </p:spPr>
      </p:pic>
      <p:pic>
        <p:nvPicPr>
          <p:cNvPr id="8" name="Picture 7" descr="integer_karatsub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0" y="4621530"/>
            <a:ext cx="6854825" cy="13354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Field Programmable Gate Array (FPGA)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354965" y="1028700"/>
            <a:ext cx="87769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</a:rPr>
              <a:t>ASIC Design: Fast and dedicated architecture for the target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</a:rPr>
              <a:t>Expensive and time consuming (typically one need to wait around 5-6 months to get the final chip after layout is finalized)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</a:rPr>
              <a:t>Any error in the design will require reiteration of this long procedure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173990" y="2105025"/>
            <a:ext cx="83807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  <a:sym typeface="+mn-ea"/>
              </a:rPr>
              <a:t>FPGA: Islands of Programmable logic block in the sea of programmable reconnect</a:t>
            </a:r>
            <a:endParaRPr lang="en-US" sz="1600"/>
          </a:p>
        </p:txBody>
      </p:sp>
      <p:pic>
        <p:nvPicPr>
          <p:cNvPr id="17" name="Picture 16" descr="FPGA_structur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" y="3103245"/>
            <a:ext cx="3091180" cy="2680335"/>
          </a:xfrm>
          <a:prstGeom prst="rect">
            <a:avLst/>
          </a:prstGeom>
        </p:spPr>
      </p:pic>
      <p:pic>
        <p:nvPicPr>
          <p:cNvPr id="18" name="Picture 17" descr="FPGA_CL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025" y="2945130"/>
            <a:ext cx="3079115" cy="2786380"/>
          </a:xfrm>
          <a:prstGeom prst="rect">
            <a:avLst/>
          </a:prstGeom>
        </p:spPr>
      </p:pic>
      <p:pic>
        <p:nvPicPr>
          <p:cNvPr id="19" name="Picture 18" descr="slice_structur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010" y="3168015"/>
            <a:ext cx="2955925" cy="2341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1315" y="1005205"/>
            <a:ext cx="8564880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As we have already stated, modular multiplication with some specific prime or primitive polynomial is easy to execute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Here, we will focus on two such example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Modular reduction using trinomial primitive polynomial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Modulat reduction using Solinas prime</a:t>
            </a:r>
          </a:p>
          <a:p>
            <a:pPr marL="571500" lvl="1" indent="0">
              <a:buNone/>
            </a:pPr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atin typeface="Calibri" panose="020F0502020204030204" pitchFamily="34" charset="0"/>
              </a:rPr>
              <a:t>F</a:t>
            </a:r>
            <a:r>
              <a:rPr lang="de-DE" altLang="en-US" dirty="0">
                <a:latin typeface="Calibri" panose="020F0502020204030204" pitchFamily="34" charset="0"/>
              </a:rPr>
              <a:t>ast Modular Reduction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7976" y="164709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Polynomial Reduction using Trinomial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315" y="794287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Let us consider a trinomial:</a:t>
            </a:r>
          </a:p>
        </p:txBody>
      </p:sp>
      <p:pic>
        <p:nvPicPr>
          <p:cNvPr id="2" name="Picture 1" descr="binary_reduc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85" y="1811655"/>
            <a:ext cx="6742430" cy="3419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Trinomial: x</a:t>
            </a:r>
            <a:r>
              <a:rPr lang="de-DE" altLang="en-US" baseline="30000">
                <a:latin typeface="Calibri" panose="020F0502020204030204" pitchFamily="34" charset="0"/>
              </a:rPr>
              <a:t>233</a:t>
            </a:r>
            <a:r>
              <a:rPr lang="de-DE" altLang="en-US">
                <a:latin typeface="Calibri" panose="020F0502020204030204" pitchFamily="34" charset="0"/>
              </a:rPr>
              <a:t> + x</a:t>
            </a:r>
            <a:r>
              <a:rPr lang="de-DE" altLang="en-US" baseline="30000">
                <a:latin typeface="Calibri" panose="020F0502020204030204" pitchFamily="34" charset="0"/>
              </a:rPr>
              <a:t>74</a:t>
            </a:r>
            <a:r>
              <a:rPr lang="de-DE" altLang="en-US">
                <a:latin typeface="Calibri" panose="020F0502020204030204" pitchFamily="34" charset="0"/>
              </a:rPr>
              <a:t> + 1, therefore in our example, m=233 and n=74.</a:t>
            </a:r>
          </a:p>
          <a:p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Example:</a:t>
            </a:r>
          </a:p>
        </p:txBody>
      </p:sp>
      <p:pic>
        <p:nvPicPr>
          <p:cNvPr id="6" name="Picture 5" descr="Screenshot from 2021-06-08 14-42-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95" y="2120265"/>
            <a:ext cx="6021705" cy="432244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803390" y="3550285"/>
            <a:ext cx="19773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>
                <a:latin typeface="Calibri" panose="020F0502020204030204" pitchFamily="34" charset="0"/>
              </a:rPr>
              <a:t>Similar Strategy can also be applied to pentanomial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8610" y="928272"/>
            <a:ext cx="8421688" cy="5001508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Let us consider a prime P= 2</a:t>
            </a:r>
            <a:r>
              <a:rPr lang="de-DE" altLang="en-US" baseline="30000">
                <a:latin typeface="Calibri" panose="020F0502020204030204" pitchFamily="34" charset="0"/>
              </a:rPr>
              <a:t>192</a:t>
            </a:r>
            <a:r>
              <a:rPr lang="de-DE" altLang="en-US">
                <a:latin typeface="Calibri" panose="020F0502020204030204" pitchFamily="34" charset="0"/>
              </a:rPr>
              <a:t>-2</a:t>
            </a:r>
            <a:r>
              <a:rPr lang="de-DE" altLang="en-US" baseline="30000">
                <a:latin typeface="Calibri" panose="020F0502020204030204" pitchFamily="34" charset="0"/>
              </a:rPr>
              <a:t>64</a:t>
            </a:r>
            <a:r>
              <a:rPr lang="de-DE" altLang="en-US">
                <a:latin typeface="Calibri" panose="020F0502020204030204" pitchFamily="34" charset="0"/>
              </a:rPr>
              <a:t>-1 =&gt; 2</a:t>
            </a:r>
            <a:r>
              <a:rPr lang="de-DE" altLang="en-US" baseline="30000">
                <a:latin typeface="Calibri" panose="020F0502020204030204" pitchFamily="34" charset="0"/>
              </a:rPr>
              <a:t>192</a:t>
            </a:r>
            <a:r>
              <a:rPr lang="de-DE" altLang="en-US">
                <a:latin typeface="Calibri" panose="020F0502020204030204" pitchFamily="34" charset="0"/>
              </a:rPr>
              <a:t>=(2</a:t>
            </a:r>
            <a:r>
              <a:rPr lang="de-DE" altLang="en-US" baseline="30000">
                <a:latin typeface="Calibri" panose="020F0502020204030204" pitchFamily="34" charset="0"/>
              </a:rPr>
              <a:t>64</a:t>
            </a:r>
            <a:r>
              <a:rPr lang="de-DE" altLang="en-US">
                <a:latin typeface="Calibri" panose="020F0502020204030204" pitchFamily="34" charset="0"/>
              </a:rPr>
              <a:t>+1) mod P</a:t>
            </a:r>
          </a:p>
          <a:p>
            <a:r>
              <a:rPr lang="de-DE" altLang="en-US">
                <a:latin typeface="Calibri" panose="020F0502020204030204" pitchFamily="34" charset="0"/>
              </a:rPr>
              <a:t>A x B=C, A and B are 192 bit intger and belongs to GF(P), the product C is 384 bit wide. Each C</a:t>
            </a:r>
            <a:r>
              <a:rPr lang="de-DE" altLang="en-US" baseline="-25000">
                <a:latin typeface="Calibri" panose="020F0502020204030204" pitchFamily="34" charset="0"/>
              </a:rPr>
              <a:t>i</a:t>
            </a:r>
            <a:r>
              <a:rPr lang="de-DE" altLang="en-US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Modular Reduction using Solinas Prime</a:t>
            </a:r>
          </a:p>
        </p:txBody>
      </p:sp>
      <p:pic>
        <p:nvPicPr>
          <p:cNvPr id="7" name="Picture 6" descr="Solin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" y="2607310"/>
            <a:ext cx="8158480" cy="3071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713980" y="3087370"/>
            <a:ext cx="1085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This term should be C</a:t>
            </a:r>
            <a:r>
              <a:rPr lang="de-DE" altLang="en-US" sz="1800" baseline="-25000">
                <a:latin typeface="Calibri" panose="020F0502020204030204" pitchFamily="34" charset="0"/>
              </a:rPr>
              <a:t>1</a:t>
            </a:r>
            <a:r>
              <a:rPr lang="de-DE" altLang="en-US" sz="1800">
                <a:latin typeface="Calibri" panose="020F0502020204030204" pitchFamily="34" charset="0"/>
              </a:rPr>
              <a:t>2</a:t>
            </a:r>
            <a:r>
              <a:rPr lang="de-DE" altLang="en-US" sz="1800" baseline="30000">
                <a:latin typeface="Calibri" panose="020F0502020204030204" pitchFamily="34" charset="0"/>
              </a:rPr>
              <a:t>64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444740" y="3617595"/>
            <a:ext cx="210185" cy="47942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806690" y="3920490"/>
            <a:ext cx="117475" cy="8667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193280" y="5929630"/>
            <a:ext cx="1085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This term should be C</a:t>
            </a:r>
            <a:r>
              <a:rPr lang="de-DE" altLang="en-US" sz="1800" baseline="-25000">
                <a:latin typeface="Calibri" panose="020F0502020204030204" pitchFamily="34" charset="0"/>
              </a:rPr>
              <a:t>1</a:t>
            </a:r>
            <a:r>
              <a:rPr lang="de-DE" altLang="en-US" sz="1800">
                <a:latin typeface="Calibri" panose="020F0502020204030204" pitchFamily="34" charset="0"/>
              </a:rPr>
              <a:t>2</a:t>
            </a:r>
            <a:r>
              <a:rPr lang="de-DE" altLang="en-US" sz="1800" baseline="30000">
                <a:latin typeface="Calibri" panose="020F0502020204030204" pitchFamily="34" charset="0"/>
              </a:rPr>
              <a:t>64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37450" y="5695950"/>
            <a:ext cx="0" cy="319405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82120" y="5700171"/>
            <a:ext cx="2039400" cy="273600"/>
            <a:chOff x="682120" y="5700171"/>
            <a:chExt cx="203940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/>
                <p14:cNvContentPartPr/>
                <p14:nvPr/>
              </p14:nvContentPartPr>
              <p14:xfrm>
                <a:off x="682120" y="5888451"/>
                <a:ext cx="48600" cy="85320"/>
              </p14:xfrm>
            </p:contentPart>
          </mc:Choice>
          <mc:Fallback xmlns="">
            <p:pic>
              <p:nvPicPr>
                <p:cNvPr id="2" name="Ink 1"/>
              </p:nvPicPr>
              <p:blipFill>
                <a:blip r:embed="rId4"/>
              </p:blipFill>
              <p:spPr>
                <a:xfrm>
                  <a:off x="682120" y="5888451"/>
                  <a:ext cx="48600" cy="853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/>
                <p14:cNvContentPartPr/>
                <p14:nvPr/>
              </p14:nvContentPartPr>
              <p14:xfrm>
                <a:off x="809920" y="5700171"/>
                <a:ext cx="1911600" cy="117000"/>
              </p14:xfrm>
            </p:contentPart>
          </mc:Choice>
          <mc:Fallback xmlns="">
            <p:pic>
              <p:nvPicPr>
                <p:cNvPr id="3" name="Ink 2"/>
              </p:nvPicPr>
              <p:blipFill>
                <a:blip r:embed="rId6"/>
              </p:blipFill>
              <p:spPr>
                <a:xfrm>
                  <a:off x="809920" y="5700171"/>
                  <a:ext cx="1911600" cy="117000"/>
                </a:xfrm>
                <a:prstGeom prst="rect"/>
              </p:spPr>
            </p:pic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1133560" y="5970531"/>
            <a:ext cx="384480" cy="268920"/>
            <a:chOff x="1133560" y="5970531"/>
            <a:chExt cx="38448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/>
                <p14:cNvContentPartPr/>
                <p14:nvPr/>
              </p14:nvContentPartPr>
              <p14:xfrm>
                <a:off x="1362880" y="5997891"/>
                <a:ext cx="24480" cy="2415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8"/>
              </p:blipFill>
              <p:spPr>
                <a:xfrm>
                  <a:off x="1362880" y="5997891"/>
                  <a:ext cx="24480" cy="2415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/>
                <p14:cNvContentPartPr/>
                <p14:nvPr/>
              </p14:nvContentPartPr>
              <p14:xfrm>
                <a:off x="1133560" y="5970531"/>
                <a:ext cx="384480" cy="63360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10"/>
              </p:blipFill>
              <p:spPr>
                <a:xfrm>
                  <a:off x="1133560" y="5970531"/>
                  <a:ext cx="384480" cy="633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/>
              <p14:cNvContentPartPr/>
              <p14:nvPr/>
            </p14:nvContentPartPr>
            <p14:xfrm>
              <a:off x="3081160" y="5706291"/>
              <a:ext cx="1399320" cy="12060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12"/>
            </p:blipFill>
            <p:spPr>
              <a:xfrm>
                <a:off x="3081160" y="5706291"/>
                <a:ext cx="1399320" cy="120600"/>
              </a:xfrm>
              <a:prstGeom prst="rect"/>
            </p:spPr>
          </p:pic>
        </mc:Fallback>
      </mc:AlternateContent>
      <p:grpSp>
        <p:nvGrpSpPr>
          <p:cNvPr id="23" name="Group 22"/>
          <p:cNvGrpSpPr/>
          <p:nvPr/>
        </p:nvGrpSpPr>
        <p:grpSpPr>
          <a:xfrm>
            <a:off x="3679840" y="5870811"/>
            <a:ext cx="237600" cy="280800"/>
            <a:chOff x="3679840" y="5870811"/>
            <a:chExt cx="2376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/>
                <p14:cNvContentPartPr/>
                <p14:nvPr/>
              </p14:nvContentPartPr>
              <p14:xfrm>
                <a:off x="3679840" y="5870811"/>
                <a:ext cx="139320" cy="204840"/>
              </p14:xfrm>
            </p:contentPart>
          </mc:Choice>
          <mc:Fallback xmlns="">
            <p:pic>
              <p:nvPicPr>
                <p:cNvPr id="17" name="Ink 16"/>
              </p:nvPicPr>
              <p:blipFill>
                <a:blip r:embed="rId14"/>
              </p:blipFill>
              <p:spPr>
                <a:xfrm>
                  <a:off x="3679840" y="5870811"/>
                  <a:ext cx="139320" cy="20484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/>
                <p14:cNvContentPartPr/>
                <p14:nvPr/>
              </p14:nvContentPartPr>
              <p14:xfrm>
                <a:off x="3873520" y="5990331"/>
                <a:ext cx="43920" cy="161280"/>
              </p14:xfrm>
            </p:contentPart>
          </mc:Choice>
          <mc:Fallback xmlns="">
            <p:pic>
              <p:nvPicPr>
                <p:cNvPr id="18" name="Ink 17"/>
              </p:nvPicPr>
              <p:blipFill>
                <a:blip r:embed="rId16"/>
              </p:blipFill>
              <p:spPr>
                <a:xfrm>
                  <a:off x="3873520" y="5990331"/>
                  <a:ext cx="43920" cy="1612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/>
              <p14:cNvContentPartPr/>
              <p14:nvPr/>
            </p14:nvContentPartPr>
            <p14:xfrm>
              <a:off x="4887280" y="5751651"/>
              <a:ext cx="1065960" cy="11988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18"/>
            </p:blipFill>
            <p:spPr>
              <a:xfrm>
                <a:off x="4887280" y="5751651"/>
                <a:ext cx="1065960" cy="119880"/>
              </a:xfrm>
              <a:prstGeom prst="rect"/>
            </p:spPr>
          </p:pic>
        </mc:Fallback>
      </mc:AlternateContent>
      <p:grpSp>
        <p:nvGrpSpPr>
          <p:cNvPr id="22" name="Group 21"/>
          <p:cNvGrpSpPr/>
          <p:nvPr/>
        </p:nvGrpSpPr>
        <p:grpSpPr>
          <a:xfrm>
            <a:off x="5401000" y="5986371"/>
            <a:ext cx="330480" cy="181440"/>
            <a:chOff x="5401000" y="5986371"/>
            <a:chExt cx="330480" cy="18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/>
                <p14:cNvContentPartPr/>
                <p14:nvPr/>
              </p14:nvContentPartPr>
              <p14:xfrm>
                <a:off x="5401000" y="5986371"/>
                <a:ext cx="113040" cy="14508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20"/>
              </p:blipFill>
              <p:spPr>
                <a:xfrm>
                  <a:off x="5401000" y="5986371"/>
                  <a:ext cx="113040" cy="1450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/>
                <p14:cNvContentPartPr/>
                <p14:nvPr/>
              </p14:nvContentPartPr>
              <p14:xfrm>
                <a:off x="5570560" y="6031011"/>
                <a:ext cx="160920" cy="13680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22"/>
              </p:blipFill>
              <p:spPr>
                <a:xfrm>
                  <a:off x="5570560" y="6031011"/>
                  <a:ext cx="160920" cy="13680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/>
              <p14:cNvContentPartPr/>
              <p14:nvPr/>
            </p14:nvContentPartPr>
            <p14:xfrm>
              <a:off x="6447520" y="5680371"/>
              <a:ext cx="1836000" cy="13536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24"/>
            </p:blipFill>
            <p:spPr>
              <a:xfrm>
                <a:off x="6447520" y="5680371"/>
                <a:ext cx="1836000" cy="135360"/>
              </a:xfrm>
              <a:prstGeom prst="rect"/>
            </p:spPr>
          </p:pic>
        </mc:Fallback>
      </mc:AlternateContent>
      <p:grpSp>
        <p:nvGrpSpPr>
          <p:cNvPr id="27" name="Group 26"/>
          <p:cNvGrpSpPr/>
          <p:nvPr/>
        </p:nvGrpSpPr>
        <p:grpSpPr>
          <a:xfrm>
            <a:off x="6853600" y="5911851"/>
            <a:ext cx="292680" cy="195840"/>
            <a:chOff x="6853600" y="5911851"/>
            <a:chExt cx="2926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/>
                <p14:cNvContentPartPr/>
                <p14:nvPr/>
              </p14:nvContentPartPr>
              <p14:xfrm>
                <a:off x="6853600" y="5911851"/>
                <a:ext cx="121320" cy="117360"/>
              </p14:xfrm>
            </p:contentPart>
          </mc:Choice>
          <mc:Fallback xmlns="">
            <p:pic>
              <p:nvPicPr>
                <p:cNvPr id="25" name="Ink 24"/>
              </p:nvPicPr>
              <p:blipFill>
                <a:blip r:embed="rId26"/>
              </p:blipFill>
              <p:spPr>
                <a:xfrm>
                  <a:off x="6853600" y="5911851"/>
                  <a:ext cx="121320" cy="1173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/>
                <p14:cNvContentPartPr/>
                <p14:nvPr/>
              </p14:nvContentPartPr>
              <p14:xfrm>
                <a:off x="6988600" y="5968731"/>
                <a:ext cx="157680" cy="138960"/>
              </p14:xfrm>
            </p:contentPart>
          </mc:Choice>
          <mc:Fallback xmlns="">
            <p:pic>
              <p:nvPicPr>
                <p:cNvPr id="26" name="Ink 25"/>
              </p:nvPicPr>
              <p:blipFill>
                <a:blip r:embed="rId28"/>
              </p:blipFill>
              <p:spPr>
                <a:xfrm>
                  <a:off x="6988600" y="5968731"/>
                  <a:ext cx="157680" cy="13896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T =  C</a:t>
            </a:r>
            <a:r>
              <a:rPr lang="de-DE" altLang="en-US" baseline="-25000">
                <a:latin typeface="Calibri" panose="020F0502020204030204" pitchFamily="34" charset="0"/>
              </a:rPr>
              <a:t>5</a:t>
            </a:r>
            <a:r>
              <a:rPr lang="de-DE" altLang="en-US">
                <a:latin typeface="Calibri" panose="020F0502020204030204" pitchFamily="34" charset="0"/>
              </a:rPr>
              <a:t> || C</a:t>
            </a:r>
            <a:r>
              <a:rPr lang="de-DE" altLang="en-US" baseline="-25000">
                <a:latin typeface="Calibri" panose="020F0502020204030204" pitchFamily="34" charset="0"/>
              </a:rPr>
              <a:t>5</a:t>
            </a:r>
            <a:r>
              <a:rPr lang="de-DE" altLang="en-US">
                <a:latin typeface="Calibri" panose="020F0502020204030204" pitchFamily="34" charset="0"/>
              </a:rPr>
              <a:t> || C</a:t>
            </a:r>
            <a:r>
              <a:rPr lang="de-DE" altLang="en-US" baseline="-25000">
                <a:latin typeface="Calibri" panose="020F0502020204030204" pitchFamily="34" charset="0"/>
              </a:rPr>
              <a:t>5 </a:t>
            </a:r>
            <a:r>
              <a:rPr lang="de-DE" altLang="en-US">
                <a:latin typeface="Calibri" panose="020F0502020204030204" pitchFamily="34" charset="0"/>
              </a:rPr>
              <a:t>  =&gt; C</a:t>
            </a:r>
            <a:r>
              <a:rPr lang="de-DE" altLang="en-US" baseline="-25000">
                <a:latin typeface="Calibri" panose="020F0502020204030204" pitchFamily="34" charset="0"/>
              </a:rPr>
              <a:t>5</a:t>
            </a:r>
            <a:r>
              <a:rPr lang="de-DE" altLang="en-US">
                <a:latin typeface="Calibri" panose="020F0502020204030204" pitchFamily="34" charset="0"/>
              </a:rPr>
              <a:t>2</a:t>
            </a:r>
            <a:r>
              <a:rPr lang="de-DE" altLang="en-US" baseline="30000">
                <a:latin typeface="Calibri" panose="020F0502020204030204" pitchFamily="34" charset="0"/>
              </a:rPr>
              <a:t>128</a:t>
            </a:r>
            <a:r>
              <a:rPr lang="de-DE" altLang="en-US">
                <a:latin typeface="Calibri" panose="020F0502020204030204" pitchFamily="34" charset="0"/>
              </a:rPr>
              <a:t>+C</a:t>
            </a:r>
            <a:r>
              <a:rPr lang="de-DE" altLang="en-US" baseline="-25000">
                <a:latin typeface="Calibri" panose="020F0502020204030204" pitchFamily="34" charset="0"/>
              </a:rPr>
              <a:t>5</a:t>
            </a:r>
            <a:r>
              <a:rPr lang="de-DE" altLang="en-US">
                <a:latin typeface="Calibri" panose="020F0502020204030204" pitchFamily="34" charset="0"/>
              </a:rPr>
              <a:t>2</a:t>
            </a:r>
            <a:r>
              <a:rPr lang="de-DE" altLang="en-US" baseline="30000">
                <a:latin typeface="Calibri" panose="020F0502020204030204" pitchFamily="34" charset="0"/>
              </a:rPr>
              <a:t>64</a:t>
            </a:r>
            <a:r>
              <a:rPr lang="de-DE" altLang="en-US">
                <a:latin typeface="Calibri" panose="020F0502020204030204" pitchFamily="34" charset="0"/>
              </a:rPr>
              <a:t>+C</a:t>
            </a:r>
            <a:r>
              <a:rPr lang="de-DE" altLang="en-US" baseline="-25000">
                <a:latin typeface="Calibri" panose="020F0502020204030204" pitchFamily="34" charset="0"/>
              </a:rPr>
              <a:t>5</a:t>
            </a:r>
          </a:p>
          <a:p>
            <a:pPr marL="101600" indent="0">
              <a:buNone/>
            </a:pPr>
            <a:r>
              <a:rPr lang="de-DE" altLang="en-US">
                <a:latin typeface="Calibri" panose="020F0502020204030204" pitchFamily="34" charset="0"/>
              </a:rPr>
              <a:t>      S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=  C</a:t>
            </a:r>
            <a:r>
              <a:rPr lang="de-DE" altLang="en-US" baseline="-25000">
                <a:latin typeface="Calibri" panose="020F0502020204030204" pitchFamily="34" charset="0"/>
              </a:rPr>
              <a:t>4</a:t>
            </a:r>
            <a:r>
              <a:rPr lang="de-DE" altLang="en-US">
                <a:latin typeface="Calibri" panose="020F0502020204030204" pitchFamily="34" charset="0"/>
              </a:rPr>
              <a:t> || C</a:t>
            </a:r>
            <a:r>
              <a:rPr lang="de-DE" altLang="en-US" baseline="-25000">
                <a:latin typeface="Calibri" panose="020F0502020204030204" pitchFamily="34" charset="0"/>
              </a:rPr>
              <a:t>4</a:t>
            </a:r>
            <a:r>
              <a:rPr lang="de-DE" altLang="en-US">
                <a:latin typeface="Calibri" panose="020F0502020204030204" pitchFamily="34" charset="0"/>
              </a:rPr>
              <a:t> || 0    =&gt;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4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128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+C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4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64</a:t>
            </a:r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r>
              <a:rPr lang="de-DE" altLang="en-US">
                <a:latin typeface="Calibri" panose="020F0502020204030204" pitchFamily="34" charset="0"/>
                <a:sym typeface="+mn-ea"/>
              </a:rPr>
              <a:t>      S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=   0 || 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||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  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=&gt;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64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+C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</a:p>
          <a:p>
            <a:pPr marL="101600" indent="0">
              <a:buNone/>
            </a:pP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        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S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= 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||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||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0 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=&gt; 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128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+C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64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+C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0</a:t>
            </a: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  <a:sym typeface="+mn-ea"/>
            </a:endParaRPr>
          </a:p>
          <a:p>
            <a:pPr marL="101600" indent="0">
              <a:buNone/>
            </a:pPr>
            <a:r>
              <a:rPr lang="de-DE" altLang="en-US">
                <a:latin typeface="Calibri" panose="020F0502020204030204" pitchFamily="34" charset="0"/>
                <a:sym typeface="+mn-ea"/>
              </a:rPr>
              <a:t>The final result is obtained by adding T, S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 S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and S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. Thus the entire modular reduction can be implemented by usig additions only. To reduce the addition result into GF(P), a few subtractions would be necessary.</a:t>
            </a: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  <a:sym typeface="+mn-ea"/>
            </a:endParaRPr>
          </a:p>
          <a:p>
            <a:pPr marL="101600" indent="0">
              <a:buNone/>
            </a:pPr>
            <a:r>
              <a:rPr lang="de-DE" altLang="en-US">
                <a:latin typeface="Calibri" panose="020F0502020204030204" pitchFamily="34" charset="0"/>
                <a:sym typeface="+mn-ea"/>
              </a:rPr>
              <a:t>I request you to think about how to perform modular reduction for prime P=2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255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-19 using only addition and subtraction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Final Solution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61315" y="928272"/>
            <a:ext cx="8421688" cy="5001508"/>
          </a:xfrm>
        </p:spPr>
        <p:txBody>
          <a:bodyPr/>
          <a:lstStyle/>
          <a:p>
            <a:r>
              <a:rPr lang="en-US">
                <a:latin typeface="+mj-lt"/>
                <a:cs typeface="+mj-lt"/>
              </a:rPr>
              <a:t>Let us consider a finite field GF(p) and a is a random element in this field. Also, </a:t>
            </a:r>
            <a:r>
              <a:rPr lang="de-DE" altLang="en-US">
                <a:latin typeface="+mj-lt"/>
                <a:cs typeface="+mj-lt"/>
              </a:rPr>
              <a:t>p does not divide a</a:t>
            </a:r>
            <a:r>
              <a:rPr lang="en-US">
                <a:latin typeface="+mj-lt"/>
                <a:cs typeface="+mj-lt"/>
              </a:rPr>
              <a:t>.  Proof the following relation: 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				</a:t>
            </a:r>
            <a:r>
              <a:rPr lang="de-DE" altLang="en-US" b="1">
                <a:latin typeface="+mj-lt"/>
                <a:cs typeface="+mj-lt"/>
              </a:rPr>
              <a:t>a</a:t>
            </a:r>
            <a:r>
              <a:rPr lang="de-DE" altLang="en-US" b="1" baseline="30000">
                <a:latin typeface="+mj-lt"/>
                <a:cs typeface="+mj-lt"/>
              </a:rPr>
              <a:t>(p-1)</a:t>
            </a:r>
            <a:r>
              <a:rPr lang="de-DE" altLang="en-US" b="1">
                <a:latin typeface="+mj-lt"/>
                <a:cs typeface="+mj-lt"/>
              </a:rPr>
              <a:t> = 1 mod p</a:t>
            </a:r>
          </a:p>
          <a:p>
            <a:r>
              <a:rPr lang="de-DE" altLang="en-US">
                <a:latin typeface="+mj-lt"/>
                <a:cs typeface="+mj-lt"/>
              </a:rPr>
              <a:t>Proof: Let us consider the following elements: a, 2a, 3a, …, (p-1).a. Now suppose there exist two elements r and s &lt; p, such that 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                                             ra=sa mod p. 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Then we can conclude that r =s mod p (as a</a:t>
            </a:r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≠</a:t>
            </a:r>
            <a:r>
              <a:rPr lang="de-DE" altLang="en-US">
                <a:latin typeface="+mj-lt"/>
                <a:cs typeface="+mj-lt"/>
              </a:rPr>
              <a:t>0). Moreover, as both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r and s are less than p, then r=s. Therefore we can conclude a,2a,3a,…,(p-1).a are all unique elements: total (p-1) unique elements.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Hence, we can write the following expression: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	a x 2a x 3a … x(p-1).a = 1x2x3x… (p-1) mod(p) (in some order)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	=&gt; a</a:t>
            </a:r>
            <a:r>
              <a:rPr lang="de-DE" altLang="en-US" baseline="30000">
                <a:latin typeface="+mj-lt"/>
                <a:cs typeface="+mj-lt"/>
              </a:rPr>
              <a:t>p-1</a:t>
            </a:r>
            <a:r>
              <a:rPr lang="de-DE" altLang="en-US">
                <a:latin typeface="+mj-lt"/>
                <a:cs typeface="+mj-lt"/>
              </a:rPr>
              <a:t>x (p-1)!=(p-1)! mod p =&gt; a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This theorem is known as Fermat‘s little theorem</a:t>
            </a:r>
          </a:p>
          <a:p>
            <a:pPr marL="101600" indent="0">
              <a:buNone/>
            </a:pPr>
            <a:r>
              <a:rPr lang="de-DE" altLang="en-US">
                <a:latin typeface="+mj-lt"/>
                <a:cs typeface="+mj-lt"/>
              </a:rPr>
              <a:t>From here we can see that inverse of an element a is a</a:t>
            </a:r>
            <a:r>
              <a:rPr lang="de-DE" altLang="en-US" baseline="30000">
                <a:latin typeface="+mj-lt"/>
                <a:cs typeface="+mj-lt"/>
              </a:rPr>
              <a:t>p-2 </a:t>
            </a:r>
            <a:r>
              <a:rPr lang="de-DE" altLang="en-US">
                <a:latin typeface="+mj-lt"/>
                <a:cs typeface="+mj-lt"/>
              </a:rPr>
              <a:t>mod p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Finite Field Inversion: Fermat´s little theorem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777875"/>
            <a:ext cx="8422005" cy="929005"/>
          </a:xfrm>
        </p:spPr>
        <p:txBody>
          <a:bodyPr/>
          <a:lstStyle/>
          <a:p>
            <a:pPr marL="101600" indent="0">
              <a:buNone/>
            </a:pPr>
            <a:r>
              <a:rPr lang="de-DE" altLang="en-US" b="1">
                <a:latin typeface="Calibri" panose="020F0502020204030204" pitchFamily="34" charset="0"/>
              </a:rPr>
              <a:t>I</a:t>
            </a:r>
            <a:r>
              <a:rPr lang="en-US" b="1"/>
              <a:t>nput: a, p-2 in its binary from= {p</a:t>
            </a:r>
            <a:r>
              <a:rPr lang="en-US" b="1" baseline="-25000"/>
              <a:t>n-1</a:t>
            </a:r>
            <a:r>
              <a:rPr lang="en-US" b="1"/>
              <a:t>,…,p</a:t>
            </a:r>
            <a:r>
              <a:rPr lang="en-US" b="1" baseline="-25000"/>
              <a:t>2</a:t>
            </a:r>
            <a:r>
              <a:rPr lang="de-DE" altLang="en-US" b="1">
                <a:latin typeface="Calibri" panose="020F0502020204030204" pitchFamily="34" charset="0"/>
              </a:rPr>
              <a:t>,</a:t>
            </a:r>
            <a:r>
              <a:rPr lang="de-DE" altLang="en-US" b="1" baseline="-25000">
                <a:latin typeface="Calibri" panose="020F0502020204030204" pitchFamily="34" charset="0"/>
              </a:rPr>
              <a:t> </a:t>
            </a:r>
            <a:r>
              <a:rPr lang="en-US" b="1"/>
              <a:t>p</a:t>
            </a:r>
            <a:r>
              <a:rPr lang="en-US" b="1" baseline="-25000"/>
              <a:t>1</a:t>
            </a:r>
            <a:r>
              <a:rPr lang="de-DE" altLang="en-US" b="1">
                <a:latin typeface="Calibri" panose="020F0502020204030204" pitchFamily="34" charset="0"/>
              </a:rPr>
              <a:t>, </a:t>
            </a:r>
            <a:r>
              <a:rPr lang="en-US" b="1"/>
              <a:t>p</a:t>
            </a:r>
            <a:r>
              <a:rPr lang="en-US" b="1" baseline="-25000"/>
              <a:t>0</a:t>
            </a:r>
            <a:r>
              <a:rPr lang="en-US" b="1"/>
              <a:t>}. </a:t>
            </a:r>
            <a:r>
              <a:rPr lang="de-DE" altLang="en-US" b="1">
                <a:latin typeface="Calibri" panose="020F0502020204030204" pitchFamily="34" charset="0"/>
              </a:rPr>
              <a:t>p is a n bit prime</a:t>
            </a:r>
            <a:endParaRPr lang="en-US" b="1"/>
          </a:p>
          <a:p>
            <a:pPr marL="101600" indent="0">
              <a:buNone/>
            </a:pPr>
            <a:r>
              <a:rPr lang="en-US" b="1"/>
              <a:t>Output: a</a:t>
            </a:r>
            <a:r>
              <a:rPr lang="en-US" b="1" baseline="30000"/>
              <a:t>p-2</a:t>
            </a:r>
            <a:endParaRPr lang="en-US" b="1"/>
          </a:p>
          <a:p>
            <a:pPr marL="101600" indent="0">
              <a:buNone/>
            </a:pP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Algorithm to Compute Exponentiation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42595" y="2086610"/>
            <a:ext cx="3265170" cy="224536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1. </a:t>
            </a:r>
            <a:r>
              <a:rPr lang="en-US" sz="2000">
                <a:sym typeface="+mn-ea"/>
              </a:rPr>
              <a:t>r=1;</a:t>
            </a:r>
            <a:endParaRPr lang="en-US" sz="2000"/>
          </a:p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2. </a:t>
            </a:r>
            <a:r>
              <a:rPr lang="en-US" sz="2000">
                <a:sym typeface="+mn-ea"/>
              </a:rPr>
              <a:t>For (i=n-1 to 0)</a:t>
            </a:r>
            <a:endParaRPr lang="en-US" sz="2000"/>
          </a:p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3. 	</a:t>
            </a:r>
            <a:r>
              <a:rPr lang="en-US" sz="2000">
                <a:sym typeface="+mn-ea"/>
              </a:rPr>
              <a:t>r= r x r</a:t>
            </a:r>
            <a:endParaRPr lang="en-US" sz="2000"/>
          </a:p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4.	</a:t>
            </a:r>
            <a:r>
              <a:rPr lang="en-US" sz="2000">
                <a:sym typeface="+mn-ea"/>
              </a:rPr>
              <a:t>If(p</a:t>
            </a:r>
            <a:r>
              <a:rPr lang="en-US" sz="2000" baseline="-25000">
                <a:sym typeface="+mn-ea"/>
              </a:rPr>
              <a:t>i</a:t>
            </a:r>
            <a:r>
              <a:rPr lang="en-US" sz="2000">
                <a:sym typeface="+mn-ea"/>
              </a:rPr>
              <a:t>==1)</a:t>
            </a:r>
            <a:endParaRPr lang="en-US" sz="2000"/>
          </a:p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5.	        </a:t>
            </a:r>
            <a:r>
              <a:rPr lang="en-US" sz="2000">
                <a:sym typeface="+mn-ea"/>
              </a:rPr>
              <a:t>r=r x a</a:t>
            </a:r>
            <a:endParaRPr lang="en-US" sz="2000"/>
          </a:p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6. </a:t>
            </a:r>
            <a:r>
              <a:rPr lang="en-US" sz="2000">
                <a:sym typeface="+mn-ea"/>
              </a:rPr>
              <a:t>end For</a:t>
            </a:r>
            <a:endParaRPr lang="en-US" sz="2000"/>
          </a:p>
          <a:p>
            <a:pPr marL="101600" indent="0">
              <a:buNone/>
            </a:pPr>
            <a:r>
              <a:rPr lang="de-DE" altLang="en-US" sz="2000">
                <a:latin typeface="Calibri" panose="020F0502020204030204" pitchFamily="34" charset="0"/>
                <a:sym typeface="+mn-ea"/>
              </a:rPr>
              <a:t>7.</a:t>
            </a:r>
            <a:r>
              <a:rPr lang="en-US" sz="2000">
                <a:sym typeface="+mn-ea"/>
              </a:rPr>
              <a:t> Return r</a:t>
            </a:r>
            <a:endParaRPr lang="en-US" sz="2000"/>
          </a:p>
        </p:txBody>
      </p:sp>
      <p:sp>
        <p:nvSpPr>
          <p:cNvPr id="7" name="Text Box 6"/>
          <p:cNvSpPr txBox="1"/>
          <p:nvPr/>
        </p:nvSpPr>
        <p:spPr>
          <a:xfrm>
            <a:off x="4349115" y="2086610"/>
            <a:ext cx="2959100" cy="34766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1.</a:t>
            </a:r>
            <a:r>
              <a:rPr sz="2000">
                <a:sym typeface="+mn-ea"/>
              </a:rPr>
              <a:t>r</a:t>
            </a:r>
            <a:r>
              <a:rPr sz="2000" baseline="-25000">
                <a:sym typeface="+mn-ea"/>
              </a:rPr>
              <a:t>0</a:t>
            </a:r>
            <a:r>
              <a:rPr sz="2000">
                <a:sym typeface="+mn-ea"/>
              </a:rPr>
              <a:t>=1,r</a:t>
            </a:r>
            <a:r>
              <a:rPr sz="2000" baseline="-25000">
                <a:sym typeface="+mn-ea"/>
              </a:rPr>
              <a:t>1</a:t>
            </a:r>
            <a:r>
              <a:rPr sz="2000">
                <a:sym typeface="+mn-ea"/>
              </a:rPr>
              <a:t>=a;</a:t>
            </a:r>
          </a:p>
          <a:p>
            <a:pPr marL="101600" indent="0">
              <a:buNone/>
            </a:pPr>
            <a:r>
              <a:rPr sz="2000">
                <a:sym typeface="+mn-ea"/>
              </a:rPr>
              <a:t>2. For (i=n-1 to 0)</a:t>
            </a: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3.	</a:t>
            </a:r>
            <a:r>
              <a:rPr sz="2000">
                <a:sym typeface="+mn-ea"/>
              </a:rPr>
              <a:t>If(p</a:t>
            </a:r>
            <a:r>
              <a:rPr sz="2000" baseline="-25000">
                <a:sym typeface="+mn-ea"/>
              </a:rPr>
              <a:t>i</a:t>
            </a:r>
            <a:r>
              <a:rPr sz="2000">
                <a:sym typeface="+mn-ea"/>
              </a:rPr>
              <a:t>==0)</a:t>
            </a: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4.	      </a:t>
            </a:r>
            <a:r>
              <a:rPr sz="2000">
                <a:sym typeface="+mn-ea"/>
              </a:rPr>
              <a:t>r</a:t>
            </a:r>
            <a:r>
              <a:rPr sz="2000" baseline="-25000">
                <a:sym typeface="+mn-ea"/>
              </a:rPr>
              <a:t>1</a:t>
            </a:r>
            <a:r>
              <a:rPr sz="2000">
                <a:sym typeface="+mn-ea"/>
              </a:rPr>
              <a:t>=r</a:t>
            </a:r>
            <a:r>
              <a:rPr sz="2000" baseline="-25000">
                <a:sym typeface="+mn-ea"/>
              </a:rPr>
              <a:t>1</a:t>
            </a:r>
            <a:r>
              <a:rPr sz="2000">
                <a:sym typeface="+mn-ea"/>
              </a:rPr>
              <a:t>x r</a:t>
            </a:r>
            <a:r>
              <a:rPr sz="2000" baseline="-25000">
                <a:sym typeface="+mn-ea"/>
              </a:rPr>
              <a:t>0</a:t>
            </a:r>
            <a:endParaRPr sz="2000">
              <a:sym typeface="+mn-ea"/>
            </a:endParaRP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5.                 </a:t>
            </a:r>
            <a:r>
              <a:rPr sz="2000">
                <a:sym typeface="+mn-ea"/>
              </a:rPr>
              <a:t>r</a:t>
            </a:r>
            <a:r>
              <a:rPr sz="2000" baseline="-25000">
                <a:sym typeface="+mn-ea"/>
              </a:rPr>
              <a:t>0</a:t>
            </a:r>
            <a:r>
              <a:rPr sz="2000">
                <a:sym typeface="+mn-ea"/>
              </a:rPr>
              <a:t>=r</a:t>
            </a:r>
            <a:r>
              <a:rPr sz="2000" baseline="-25000">
                <a:sym typeface="+mn-ea"/>
              </a:rPr>
              <a:t>0</a:t>
            </a:r>
            <a:r>
              <a:rPr sz="2000">
                <a:sym typeface="+mn-ea"/>
              </a:rPr>
              <a:t>x r</a:t>
            </a:r>
            <a:r>
              <a:rPr sz="2000" baseline="-25000">
                <a:sym typeface="+mn-ea"/>
              </a:rPr>
              <a:t>0</a:t>
            </a:r>
            <a:endParaRPr sz="2000">
              <a:sym typeface="+mn-ea"/>
            </a:endParaRP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6</a:t>
            </a:r>
            <a:r>
              <a:rPr sz="2000">
                <a:sym typeface="+mn-ea"/>
              </a:rPr>
              <a:t>. </a:t>
            </a:r>
            <a:r>
              <a:rPr lang="de-DE" sz="2000">
                <a:latin typeface="Calibri" panose="020F0502020204030204" pitchFamily="34" charset="0"/>
                <a:sym typeface="+mn-ea"/>
              </a:rPr>
              <a:t>	</a:t>
            </a:r>
            <a:r>
              <a:rPr sz="2000">
                <a:sym typeface="+mn-ea"/>
              </a:rPr>
              <a:t>else</a:t>
            </a: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7.	      </a:t>
            </a:r>
            <a:r>
              <a:rPr sz="2000">
                <a:sym typeface="+mn-ea"/>
              </a:rPr>
              <a:t> r</a:t>
            </a:r>
            <a:r>
              <a:rPr sz="2000" baseline="-25000">
                <a:sym typeface="+mn-ea"/>
              </a:rPr>
              <a:t>0</a:t>
            </a:r>
            <a:r>
              <a:rPr sz="2000">
                <a:sym typeface="+mn-ea"/>
              </a:rPr>
              <a:t>=r</a:t>
            </a:r>
            <a:r>
              <a:rPr sz="2000" baseline="-25000">
                <a:sym typeface="+mn-ea"/>
              </a:rPr>
              <a:t>1</a:t>
            </a:r>
            <a:r>
              <a:rPr sz="2000">
                <a:sym typeface="+mn-ea"/>
              </a:rPr>
              <a:t>x r</a:t>
            </a:r>
            <a:r>
              <a:rPr sz="2000" baseline="-25000">
                <a:sym typeface="+mn-ea"/>
              </a:rPr>
              <a:t>0</a:t>
            </a:r>
            <a:endParaRPr sz="2000">
              <a:sym typeface="+mn-ea"/>
            </a:endParaRP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8.                  </a:t>
            </a:r>
            <a:r>
              <a:rPr sz="2000">
                <a:sym typeface="+mn-ea"/>
              </a:rPr>
              <a:t>r</a:t>
            </a:r>
            <a:r>
              <a:rPr sz="2000" baseline="-25000">
                <a:sym typeface="+mn-ea"/>
              </a:rPr>
              <a:t>1</a:t>
            </a:r>
            <a:r>
              <a:rPr sz="2000">
                <a:sym typeface="+mn-ea"/>
              </a:rPr>
              <a:t>=r</a:t>
            </a:r>
            <a:r>
              <a:rPr sz="2000" baseline="-25000">
                <a:sym typeface="+mn-ea"/>
              </a:rPr>
              <a:t>1</a:t>
            </a:r>
            <a:r>
              <a:rPr sz="2000">
                <a:sym typeface="+mn-ea"/>
              </a:rPr>
              <a:t>x r</a:t>
            </a:r>
            <a:r>
              <a:rPr sz="2000" baseline="-25000">
                <a:sym typeface="+mn-ea"/>
              </a:rPr>
              <a:t>1</a:t>
            </a:r>
            <a:endParaRPr sz="2000">
              <a:sym typeface="+mn-ea"/>
            </a:endParaRP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9.</a:t>
            </a:r>
            <a:r>
              <a:rPr sz="2000">
                <a:sym typeface="+mn-ea"/>
              </a:rPr>
              <a:t> end For</a:t>
            </a:r>
          </a:p>
          <a:p>
            <a:pPr marL="101600" indent="0">
              <a:buNone/>
            </a:pPr>
            <a:r>
              <a:rPr lang="de-DE" sz="2000">
                <a:latin typeface="Calibri" panose="020F0502020204030204" pitchFamily="34" charset="0"/>
                <a:sym typeface="+mn-ea"/>
              </a:rPr>
              <a:t>10.</a:t>
            </a:r>
            <a:r>
              <a:rPr sz="2000">
                <a:sym typeface="+mn-ea"/>
              </a:rPr>
              <a:t> Return r</a:t>
            </a:r>
            <a:r>
              <a:rPr sz="2000" baseline="-25000">
                <a:sym typeface="+mn-ea"/>
              </a:rPr>
              <a:t>0</a:t>
            </a:r>
            <a:endParaRPr sz="2000">
              <a:sym typeface="+mn-ea"/>
            </a:endParaRPr>
          </a:p>
          <a:p>
            <a:pPr marL="101600" indent="0">
              <a:buNone/>
            </a:pPr>
            <a:endParaRPr sz="2000"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14070" y="1606550"/>
            <a:ext cx="1985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2000" b="1">
                <a:latin typeface="Calibri" panose="020F0502020204030204" pitchFamily="34" charset="0"/>
              </a:rPr>
              <a:t>Naive Method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702175" y="1606550"/>
            <a:ext cx="1985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2000" b="1">
                <a:latin typeface="Calibri" panose="020F0502020204030204" pitchFamily="34" charset="0"/>
              </a:rPr>
              <a:t>Ladder Method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50190" y="4812030"/>
            <a:ext cx="3635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Non constant time, number of multiplication is equal to HW(p-2)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4189095" y="5822315"/>
            <a:ext cx="4644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Constant time, number of multiplications is n and number of squarings is 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8611" y="15645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Extended Euclidean Inversion Algorithm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8610" y="1213485"/>
            <a:ext cx="4375150" cy="563118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1. u=a,v=p, A=1,B=0, C=0, D=1</a:t>
            </a:r>
            <a:endParaRPr lang="en-US" sz="1800"/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2. while</a:t>
            </a:r>
            <a:r>
              <a:rPr lang="en-US" sz="1800">
                <a:sym typeface="+mn-ea"/>
              </a:rPr>
              <a:t>(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u!=0</a:t>
            </a:r>
            <a:r>
              <a:rPr lang="en-US" sz="1800">
                <a:sym typeface="+mn-ea"/>
              </a:rPr>
              <a:t>)</a:t>
            </a:r>
            <a:endParaRPr lang="en-US" sz="1800"/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3. 	while even(u)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4.	     u=u/2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5.	     if even(A) and even(B) then</a:t>
            </a:r>
            <a:endParaRPr lang="en-US" sz="1800"/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6.		A=A/2, B=B/2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</a:rPr>
              <a:t>7.	     else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</a:rPr>
              <a:t>8.                           A=(A+p)/2, B=(B-a)/2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</a:rPr>
              <a:t>9.	 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while even(v)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10.	     v=v/2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11.	     if even(C) and even(D) then</a:t>
            </a:r>
            <a:endParaRPr lang="en-US" sz="1800"/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12.		C=C/2, D=D/2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13.	     else</a:t>
            </a:r>
            <a:endParaRPr lang="de-DE" altLang="en-US" sz="1800">
              <a:latin typeface="Calibri" panose="020F0502020204030204" pitchFamily="34" charset="0"/>
            </a:endParaRP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14.                           C=(C+p)/2, D=(D-a)/2</a:t>
            </a:r>
            <a:endParaRPr lang="en-US" sz="1800"/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15.	if u &gt;=v then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16.	    u=u-v, A=A-C, B=B-D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17. 	else</a:t>
            </a:r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18.	   v=v-u, C=C-A, D=D-B		        </a:t>
            </a:r>
            <a:endParaRPr lang="en-US" sz="1800"/>
          </a:p>
          <a:p>
            <a:pPr marL="101600" indent="0">
              <a:buNone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19.</a:t>
            </a:r>
            <a:r>
              <a:rPr lang="en-US" sz="1800">
                <a:sym typeface="+mn-ea"/>
              </a:rPr>
              <a:t> Return 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v,d=C mod p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308610" y="579755"/>
            <a:ext cx="4047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de-DE" altLang="en-US" sz="1800" b="1">
                <a:latin typeface="Calibri" panose="020F0502020204030204" pitchFamily="34" charset="0"/>
                <a:sym typeface="+mn-ea"/>
              </a:rPr>
              <a:t>I</a:t>
            </a:r>
            <a:r>
              <a:rPr lang="en-US" sz="1800" b="1">
                <a:sym typeface="+mn-ea"/>
              </a:rPr>
              <a:t>nput: a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, p</a:t>
            </a:r>
            <a:endParaRPr lang="en-US" sz="1800" b="1"/>
          </a:p>
          <a:p>
            <a:pPr marL="101600" indent="0">
              <a:buNone/>
            </a:pPr>
            <a:r>
              <a:rPr lang="en-US" sz="1800" b="1">
                <a:sym typeface="+mn-ea"/>
              </a:rPr>
              <a:t>Output: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gcd(a,p), d=a</a:t>
            </a:r>
            <a:r>
              <a:rPr lang="de-DE" altLang="en-US" sz="1800" b="1" baseline="30000">
                <a:latin typeface="Calibri" panose="020F0502020204030204" pitchFamily="34" charset="0"/>
                <a:sym typeface="+mn-ea"/>
              </a:rPr>
              <a:t>-1 </a:t>
            </a:r>
            <a:r>
              <a:rPr lang="de-DE" altLang="en-US" sz="1800" b="1">
                <a:latin typeface="Calibri" panose="020F0502020204030204" pitchFamily="34" charset="0"/>
                <a:sym typeface="+mn-ea"/>
              </a:rPr>
              <a:t>mod p</a:t>
            </a:r>
            <a:endParaRPr lang="en-US" sz="1800" b="1"/>
          </a:p>
          <a:p>
            <a:endParaRPr lang="en-US" sz="1800"/>
          </a:p>
        </p:txBody>
      </p:sp>
      <p:sp>
        <p:nvSpPr>
          <p:cNvPr id="9" name="Text Box 8"/>
          <p:cNvSpPr txBox="1"/>
          <p:nvPr/>
        </p:nvSpPr>
        <p:spPr>
          <a:xfrm>
            <a:off x="4777740" y="798195"/>
            <a:ext cx="43160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This algorithm is more efficient than the Fermat´s little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Does not require multiplication and squaring, can be implemented using shifter, additions and subtractions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Difficult to make constant time</a:t>
            </a:r>
          </a:p>
        </p:txBody>
      </p:sp>
      <p:sp>
        <p:nvSpPr>
          <p:cNvPr id="10" name="Text Box 9"/>
          <p:cNvSpPr txBox="1"/>
          <p:nvPr/>
        </p:nvSpPr>
        <p:spPr>
          <a:xfrm>
            <a:off x="4777740" y="3272790"/>
            <a:ext cx="43160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Implementation of inversion using either of these two algorithms much more expensive then field multiplications.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For each doubling and addition in affine coordinates require one inversion, for n bit scalar, in worst case we require 2n inversions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</a:rPr>
              <a:t>Can we reduce the number of inversions while doing scalar multiplication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en-US" sz="18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4155" y="928272"/>
            <a:ext cx="8421688" cy="5001508"/>
          </a:xfrm>
        </p:spPr>
        <p:txBody>
          <a:bodyPr/>
          <a:lstStyle/>
          <a:p>
            <a:r>
              <a:rPr lang="de-DE" altLang="en-US" b="1">
                <a:latin typeface="Calibri" panose="020F0502020204030204" pitchFamily="34" charset="0"/>
              </a:rPr>
              <a:t>Objective:</a:t>
            </a:r>
            <a:r>
              <a:rPr lang="de-DE" altLang="en-US">
                <a:latin typeface="Calibri" panose="020F0502020204030204" pitchFamily="34" charset="0"/>
              </a:rPr>
              <a:t> To compute a * b mod P for any generic arbitrary prime</a:t>
            </a:r>
          </a:p>
          <a:p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Montgomery Multiplication</a:t>
            </a:r>
            <a:endParaRPr lang="de-DE" altLang="en-US" dirty="0">
              <a:latin typeface="Calibri" panose="020F0502020204030204" pitchFamily="34" charset="0"/>
            </a:endParaRPr>
          </a:p>
        </p:txBody>
      </p:sp>
      <p:pic>
        <p:nvPicPr>
          <p:cNvPr id="6" name="Picture 5" descr="Screenshot from 2021-06-07 20-09-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" y="1469390"/>
            <a:ext cx="7259955" cy="3583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19430" y="5140325"/>
            <a:ext cx="8279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2000">
                <a:latin typeface="Calibri" panose="020F0502020204030204" pitchFamily="34" charset="0"/>
              </a:rPr>
              <a:t>R is chosen as 2</a:t>
            </a:r>
            <a:r>
              <a:rPr lang="de-DE" altLang="en-US" sz="2000" baseline="30000">
                <a:latin typeface="Calibri" panose="020F0502020204030204" pitchFamily="34" charset="0"/>
              </a:rPr>
              <a:t>k </a:t>
            </a:r>
            <a:r>
              <a:rPr lang="de-DE" altLang="en-US" sz="2000">
                <a:latin typeface="Calibri" panose="020F0502020204030204" pitchFamily="34" charset="0"/>
              </a:rPr>
              <a:t>so that “mod R“ and division by R are easy to implement.</a:t>
            </a:r>
          </a:p>
          <a:p>
            <a:r>
              <a:rPr lang="de-DE" altLang="en-US" sz="2000">
                <a:latin typeface="Calibri" panose="020F0502020204030204" pitchFamily="34" charset="0"/>
              </a:rPr>
              <a:t>RR</a:t>
            </a:r>
            <a:r>
              <a:rPr lang="de-DE" altLang="en-US" sz="2000" baseline="30000">
                <a:latin typeface="Calibri" panose="020F0502020204030204" pitchFamily="34" charset="0"/>
              </a:rPr>
              <a:t>-1</a:t>
            </a:r>
            <a:r>
              <a:rPr lang="de-DE" altLang="en-US" sz="2000">
                <a:latin typeface="Calibri" panose="020F0502020204030204" pitchFamily="34" charset="0"/>
              </a:rPr>
              <a:t>-PP</a:t>
            </a:r>
            <a:r>
              <a:rPr lang="de-DE" altLang="en-US" sz="2000">
                <a:latin typeface="DejaVu Math TeX Gyre" panose="02000503000000000000" charset="0"/>
                <a:cs typeface="DejaVu Math TeX Gyre" panose="02000503000000000000" charset="0"/>
              </a:rPr>
              <a:t>'</a:t>
            </a:r>
            <a:r>
              <a:rPr lang="de-DE" altLang="en-US" sz="2000">
                <a:latin typeface="Calibri" panose="020F0502020204030204" pitchFamily="34" charset="0"/>
                <a:cs typeface="Calibri" panose="020F0502020204030204" pitchFamily="34" charset="0"/>
              </a:rPr>
              <a:t>=1 also means that PP</a:t>
            </a:r>
            <a:r>
              <a:rPr lang="de-DE" altLang="en-US" sz="2000">
                <a:latin typeface="DejaVu Math TeX Gyre" panose="02000503000000000000" charset="0"/>
                <a:cs typeface="DejaVu Math TeX Gyre" panose="02000503000000000000" charset="0"/>
                <a:sym typeface="+mn-ea"/>
              </a:rPr>
              <a:t>'</a:t>
            </a:r>
            <a:r>
              <a:rPr lang="de-DE" altLang="en-US" sz="200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=-1 mod R</a:t>
            </a:r>
          </a:p>
        </p:txBody>
      </p:sp>
    </p:spTree>
    <p:extLst>
      <p:ext uri="{BB962C8B-B14F-4D97-AF65-F5344CB8AC3E}">
        <p14:creationId xmlns:p14="http://schemas.microsoft.com/office/powerpoint/2010/main" val="33246561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93675" y="622935"/>
            <a:ext cx="8422005" cy="296545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Claim 1: t=(T+mP)/R is an exact division i.e. (T+mP) mod R =0</a:t>
            </a:r>
          </a:p>
          <a:p>
            <a:r>
              <a:rPr lang="de-DE" altLang="en-US">
                <a:latin typeface="Calibri" panose="020F0502020204030204" pitchFamily="34" charset="0"/>
              </a:rPr>
              <a:t>Proof: 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T+mP mod R 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= (T+P(T.P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</a:rPr>
              <a:t>' 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</a:rPr>
              <a:t>mod R</a:t>
            </a:r>
            <a:r>
              <a:rPr lang="de-DE" altLang="en-US">
                <a:latin typeface="Calibri" panose="020F0502020204030204" pitchFamily="34" charset="0"/>
              </a:rPr>
              <a:t>)) mod R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=(T+T(P.P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  <a:sym typeface="+mn-ea"/>
              </a:rPr>
              <a:t>' 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mod R </a:t>
            </a:r>
            <a:r>
              <a:rPr lang="de-DE" altLang="en-US">
                <a:latin typeface="Calibri" panose="020F0502020204030204" pitchFamily="34" charset="0"/>
              </a:rPr>
              <a:t>)) mod R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=(T-T) mod R                                                (because P.P</a:t>
            </a:r>
            <a:r>
              <a:rPr lang="de-DE" altLang="en-US">
                <a:latin typeface="DejaVu Math TeX Gyre" panose="02000503000000000000" charset="0"/>
                <a:cs typeface="DejaVu Math TeX Gyre" panose="02000503000000000000" charset="0"/>
                <a:sym typeface="+mn-ea"/>
              </a:rPr>
              <a:t>' </a:t>
            </a:r>
            <a:r>
              <a:rPr lang="de-DE" altLang="en-US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mod R=-1</a:t>
            </a:r>
            <a:r>
              <a:rPr lang="de-DE" altLang="en-US">
                <a:latin typeface="Calibri" panose="020F0502020204030204" pitchFamily="34" charset="0"/>
              </a:rPr>
              <a:t>)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=0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Therefore, (T+mP)/R is an exact division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		</a:t>
            </a:r>
          </a:p>
          <a:p>
            <a:pPr marL="571500" lvl="1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</a:rPr>
              <a:t>	</a:t>
            </a:r>
          </a:p>
          <a:p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3681" y="24154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Proof of correctness</a:t>
            </a:r>
          </a:p>
        </p:txBody>
      </p:sp>
      <p:sp>
        <p:nvSpPr>
          <p:cNvPr id="6" name="Text Placeholder 3"/>
          <p:cNvSpPr>
            <a:spLocks noGrp="1"/>
          </p:cNvSpPr>
          <p:nvPr/>
        </p:nvSpPr>
        <p:spPr>
          <a:xfrm>
            <a:off x="295910" y="3580765"/>
            <a:ext cx="8422005" cy="227970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de-DE" altLang="en-US" dirty="0">
                <a:latin typeface="Calibri" panose="020F0502020204030204" pitchFamily="34" charset="0"/>
              </a:rPr>
              <a:t>Claim 2: t=TR</a:t>
            </a:r>
            <a:r>
              <a:rPr lang="de-DE" altLang="en-US" baseline="30000" dirty="0">
                <a:latin typeface="Calibri" panose="020F0502020204030204" pitchFamily="34" charset="0"/>
              </a:rPr>
              <a:t>-1 </a:t>
            </a:r>
            <a:r>
              <a:rPr lang="de-DE" altLang="en-US" dirty="0">
                <a:latin typeface="Calibri" panose="020F0502020204030204" pitchFamily="34" charset="0"/>
              </a:rPr>
              <a:t>mod P</a:t>
            </a:r>
          </a:p>
          <a:p>
            <a:r>
              <a:rPr lang="de-DE" altLang="en-US" dirty="0">
                <a:latin typeface="Calibri" panose="020F0502020204030204" pitchFamily="34" charset="0"/>
              </a:rPr>
              <a:t>Proof: 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0 &lt;=m &lt; R =&gt; mP &lt; PR =&gt; T+mP &lt; 2PR	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Therefore, t=(T+mP)/R &lt; 2P, and after the conditonal subtraction t &lt; P.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Thus t=(T+mP)/R is equivalent to t=</a:t>
            </a:r>
            <a:r>
              <a:rPr lang="de-DE" altLang="en-US" dirty="0">
                <a:latin typeface="Calibri" panose="020F0502020204030204" pitchFamily="34" charset="0"/>
                <a:sym typeface="+mn-ea"/>
              </a:rPr>
              <a:t>(T+mP)/R mod P</a:t>
            </a:r>
          </a:p>
          <a:p>
            <a:pPr lvl="1"/>
            <a:r>
              <a:rPr lang="de-DE" altLang="en-US" dirty="0">
                <a:latin typeface="Calibri" panose="020F0502020204030204" pitchFamily="34" charset="0"/>
              </a:rPr>
              <a:t>Now, t=(T+mP)/R mod P= (TR</a:t>
            </a:r>
            <a:r>
              <a:rPr lang="de-DE" altLang="en-US" baseline="30000" dirty="0">
                <a:latin typeface="Calibri" panose="020F0502020204030204" pitchFamily="34" charset="0"/>
              </a:rPr>
              <a:t>-1</a:t>
            </a:r>
            <a:r>
              <a:rPr lang="de-DE" altLang="en-US" dirty="0">
                <a:latin typeface="Calibri" panose="020F0502020204030204" pitchFamily="34" charset="0"/>
              </a:rPr>
              <a:t> +mPR</a:t>
            </a:r>
            <a:r>
              <a:rPr lang="de-DE" altLang="en-US" baseline="30000" dirty="0">
                <a:latin typeface="Calibri" panose="020F0502020204030204" pitchFamily="34" charset="0"/>
              </a:rPr>
              <a:t>-1</a:t>
            </a:r>
            <a:r>
              <a:rPr lang="de-DE" altLang="en-US" dirty="0">
                <a:latin typeface="Calibri" panose="020F0502020204030204" pitchFamily="34" charset="0"/>
              </a:rPr>
              <a:t>) mod P= TR</a:t>
            </a:r>
            <a:r>
              <a:rPr lang="de-DE" altLang="en-US" baseline="30000" dirty="0">
                <a:latin typeface="Calibri" panose="020F0502020204030204" pitchFamily="34" charset="0"/>
              </a:rPr>
              <a:t>-1</a:t>
            </a:r>
            <a:r>
              <a:rPr lang="de-DE" altLang="en-US" dirty="0">
                <a:latin typeface="Calibri" panose="020F0502020204030204" pitchFamily="34" charset="0"/>
              </a:rPr>
              <a:t> mod P  </a:t>
            </a:r>
          </a:p>
          <a:p>
            <a:pPr marL="571500" lvl="1" indent="0">
              <a:buNone/>
            </a:pPr>
            <a:endParaRPr lang="de-DE" altLang="en-US" dirty="0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endParaRPr lang="de-DE" altLang="en-US" dirty="0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endParaRPr lang="de-DE" altLang="en-US" dirty="0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r>
              <a:rPr lang="de-DE" altLang="en-US" dirty="0">
                <a:latin typeface="Calibri" panose="020F0502020204030204" pitchFamily="34" charset="0"/>
              </a:rPr>
              <a:t>	</a:t>
            </a:r>
          </a:p>
          <a:p>
            <a:endParaRPr lang="de-DE" altLang="en-US" dirty="0">
              <a:latin typeface="Calibri" panose="020F0502020204030204" pitchFamily="34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93675" y="5790114"/>
            <a:ext cx="716744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2800" dirty="0" smtClean="0">
                <a:latin typeface="Calibri" panose="020F0502020204030204" pitchFamily="34" charset="0"/>
              </a:rPr>
              <a:t>Assignment 2</a:t>
            </a:r>
            <a:endParaRPr lang="en-IN" altLang="de-DE" sz="2800" dirty="0">
              <a:latin typeface="Calibri" panose="020F0502020204030204" pitchFamily="34" charset="0"/>
            </a:endParaRPr>
          </a:p>
        </p:txBody>
      </p:sp>
      <p:sp>
        <p:nvSpPr>
          <p:cNvPr id="8" name="Text Box 8"/>
          <p:cNvSpPr txBox="1"/>
          <p:nvPr/>
        </p:nvSpPr>
        <p:spPr>
          <a:xfrm>
            <a:off x="340140" y="6150114"/>
            <a:ext cx="6874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latin typeface="Calibri" panose="020F0502020204030204" pitchFamily="34" charset="0"/>
              </a:rPr>
              <a:t>Write the python code of mongomary multiplication</a:t>
            </a:r>
            <a:endParaRPr lang="de-DE" alt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4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2870" y="672465"/>
            <a:ext cx="9128760" cy="1708785"/>
          </a:xfrm>
        </p:spPr>
        <p:txBody>
          <a:bodyPr/>
          <a:lstStyle/>
          <a:p>
            <a:r>
              <a:rPr lang="en-US" sz="1800">
                <a:latin typeface="+mj-lt"/>
                <a:cs typeface="+mj-lt"/>
              </a:rPr>
              <a:t>Modern FPGAs: Equipped with hardware-IPs (hard-IPs</a:t>
            </a:r>
            <a:r>
              <a:rPr lang="de-DE" altLang="en-US" sz="1800">
                <a:latin typeface="+mj-lt"/>
                <a:cs typeface="+mj-lt"/>
              </a:rPr>
              <a:t>: DSP blocks and </a:t>
            </a:r>
            <a:r>
              <a:rPr lang="en-US" sz="1800">
                <a:latin typeface="+mj-lt"/>
                <a:cs typeface="+mj-lt"/>
              </a:rPr>
              <a:t>) to reduce the performance gap between FPGA and ASIC Designs</a:t>
            </a:r>
            <a:endParaRPr lang="en-US" sz="1800" dirty="0">
              <a:latin typeface="+mj-lt"/>
              <a:cs typeface="+mj-lt"/>
            </a:endParaRPr>
          </a:p>
          <a:p>
            <a:r>
              <a:rPr lang="de-DE" altLang="en-US" sz="1800">
                <a:latin typeface="+mj-lt"/>
                <a:cs typeface="+mj-lt"/>
              </a:rPr>
              <a:t>Faster development time than ASIC, in house security for crypto algorithms</a:t>
            </a:r>
          </a:p>
          <a:p>
            <a:r>
              <a:rPr lang="de-DE" altLang="en-US" sz="1800">
                <a:latin typeface="+mj-lt"/>
                <a:cs typeface="+mj-lt"/>
              </a:rPr>
              <a:t>Modern processor cores like ARM now being integrated with FPGA to take advantage of the speed gain of FPGA architectures (Xilinx Zedboard)</a:t>
            </a:r>
            <a:endParaRPr lang="en-US" sz="1800" dirty="0">
              <a:latin typeface="+mj-lt"/>
              <a:cs typeface="+mj-lt"/>
            </a:endParaRPr>
          </a:p>
          <a:p>
            <a:r>
              <a:rPr lang="de-DE" altLang="en-US" sz="1800" dirty="0">
                <a:latin typeface="+mj-lt"/>
                <a:cs typeface="+mj-lt"/>
              </a:rPr>
              <a:t>FPGA inside CPU: Possibility as Intel has recently bought FPGA company Altera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811" y="19836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FPGA Advantages</a:t>
            </a:r>
            <a:endParaRPr lang="de-DE" altLang="en-US" dirty="0">
              <a:latin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7638" y="3865755"/>
            <a:ext cx="839549" cy="627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5894" y="4024815"/>
            <a:ext cx="7909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1600" b="1"/>
              <a:t>RCA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22239" y="3544604"/>
            <a:ext cx="4047" cy="317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286380" y="3554718"/>
            <a:ext cx="4047" cy="317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92814" y="5028984"/>
            <a:ext cx="839549" cy="627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91185" y="5107124"/>
            <a:ext cx="7909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1600" b="1"/>
              <a:t>RCA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792132" y="3544602"/>
            <a:ext cx="4047" cy="1480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407760" y="4495417"/>
            <a:ext cx="4047" cy="519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630290" y="5658646"/>
            <a:ext cx="4047" cy="519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7732" y="3248485"/>
            <a:ext cx="3965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2103" y="3248484"/>
            <a:ext cx="3965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flipH="1">
            <a:off x="1659879" y="3248485"/>
            <a:ext cx="3823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1285622" y="6181847"/>
            <a:ext cx="6959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Result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10071" y="3794949"/>
            <a:ext cx="839549" cy="627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719935" y="3248484"/>
            <a:ext cx="3965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A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854212" y="3483914"/>
            <a:ext cx="4047" cy="317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177893" y="3494028"/>
            <a:ext cx="4047" cy="317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43616" y="3238369"/>
            <a:ext cx="3965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B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461115" y="3483913"/>
            <a:ext cx="4047" cy="317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3328861" y="3248484"/>
            <a:ext cx="3823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59017" y="3943894"/>
            <a:ext cx="7909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1600" b="1"/>
              <a:t>CSA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760645" y="5008753"/>
            <a:ext cx="839549" cy="6271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859016" y="5086893"/>
            <a:ext cx="79099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sz="1600" b="1"/>
              <a:t>RCA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955361" y="4454956"/>
            <a:ext cx="4047" cy="519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29618" y="4454956"/>
            <a:ext cx="4047" cy="519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177891" y="5628300"/>
            <a:ext cx="4047" cy="519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flipH="1">
            <a:off x="2863568" y="6151501"/>
            <a:ext cx="70602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/>
              <a:t>Result</a:t>
            </a:r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331470" y="2839720"/>
            <a:ext cx="8153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 b="1">
                <a:solidFill>
                  <a:srgbClr val="C00000"/>
                </a:solidFill>
                <a:latin typeface="Calibri" panose="020F0502020204030204" pitchFamily="34" charset="0"/>
              </a:rPr>
              <a:t>Developing FPGA architecture is not just writing HDL codes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7" grpId="1"/>
      <p:bldP spid="10" grpId="0" bldLvl="0" animBg="1"/>
      <p:bldP spid="10" grpId="1" animBg="1"/>
      <p:bldP spid="11" grpId="0"/>
      <p:bldP spid="11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bldLvl="0" animBg="1"/>
      <p:bldP spid="19" grpId="1" animBg="1"/>
      <p:bldP spid="20" grpId="0"/>
      <p:bldP spid="20" grpId="1"/>
      <p:bldP spid="25" grpId="0"/>
      <p:bldP spid="25" grpId="1"/>
      <p:bldP spid="29" grpId="0"/>
      <p:bldP spid="29" grpId="1"/>
      <p:bldP spid="30" grpId="0"/>
      <p:bldP spid="30" grpId="1"/>
      <p:bldP spid="31" grpId="0" bldLvl="0" animBg="1"/>
      <p:bldP spid="31" grpId="1" animBg="1"/>
      <p:bldP spid="32" grpId="0"/>
      <p:bldP spid="32" grpId="1"/>
      <p:bldP spid="36" grpId="0"/>
      <p:bldP spid="36" grpId="1"/>
      <p:bldP spid="5" grpId="0"/>
      <p:bldP spid="5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478280" y="2555240"/>
            <a:ext cx="63557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3600" b="1">
                <a:sym typeface="+mn-ea"/>
              </a:rPr>
              <a:t>Efficient Finite Field Architecture</a:t>
            </a:r>
            <a:endParaRPr lang="en-IN" altLang="en-US" sz="3600"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Objective: Finite Field Architecture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2355" y="1032858"/>
            <a:ext cx="8380165" cy="1291316"/>
            <a:chOff x="612355" y="1032858"/>
            <a:chExt cx="8380165" cy="1291316"/>
          </a:xfrm>
        </p:grpSpPr>
        <p:pic>
          <p:nvPicPr>
            <p:cNvPr id="34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355" y="1340232"/>
              <a:ext cx="843023" cy="772025"/>
            </a:xfrm>
            <a:prstGeom prst="rect">
              <a:avLst/>
            </a:prstGeom>
          </p:spPr>
        </p:pic>
        <p:pic>
          <p:nvPicPr>
            <p:cNvPr id="36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9206" y="1414478"/>
              <a:ext cx="862314" cy="672287"/>
            </a:xfrm>
            <a:prstGeom prst="rect">
              <a:avLst/>
            </a:prstGeom>
          </p:spPr>
        </p:pic>
        <p:pic>
          <p:nvPicPr>
            <p:cNvPr id="38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0334" y="1394878"/>
              <a:ext cx="929834" cy="701225"/>
            </a:xfrm>
            <a:prstGeom prst="rect">
              <a:avLst/>
            </a:prstGeom>
          </p:spPr>
        </p:pic>
        <p:pic>
          <p:nvPicPr>
            <p:cNvPr id="40" name="Picture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9239" y="1394877"/>
              <a:ext cx="641430" cy="641430"/>
            </a:xfrm>
            <a:prstGeom prst="rect">
              <a:avLst/>
            </a:prstGeom>
          </p:spPr>
        </p:pic>
        <p:pic>
          <p:nvPicPr>
            <p:cNvPr id="42" name="Picture 109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5450" y="1314397"/>
              <a:ext cx="802391" cy="802391"/>
            </a:xfrm>
            <a:prstGeom prst="rect">
              <a:avLst/>
            </a:prstGeom>
          </p:spPr>
        </p:pic>
        <p:pic>
          <p:nvPicPr>
            <p:cNvPr id="44" name="Picture 1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6614" y="1383302"/>
              <a:ext cx="641431" cy="622141"/>
            </a:xfrm>
            <a:prstGeom prst="rect">
              <a:avLst/>
            </a:prstGeom>
          </p:spPr>
        </p:pic>
        <p:pic>
          <p:nvPicPr>
            <p:cNvPr id="46" name="Picture 170" descr="A close up of a logo&#10;&#10;Description generated with high confidenc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8044" y="1328396"/>
              <a:ext cx="744518" cy="754164"/>
            </a:xfrm>
            <a:prstGeom prst="rect">
              <a:avLst/>
            </a:prstGeom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4634431" y="1282144"/>
              <a:ext cx="1025" cy="888203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780090" y="1282978"/>
              <a:ext cx="4914" cy="887368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7730880" y="1032858"/>
                  <a:ext cx="1261640" cy="12913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4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4400" b="1" i="1">
                                    <a:latin typeface="Cambria Math" panose="02040503050406030204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IN" sz="4400" b="1" i="1">
                                    <a:latin typeface="Cambria Math" panose="02040503050406030204" charset="0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4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0880" y="1032858"/>
                  <a:ext cx="1261640" cy="1291316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64" y="3758337"/>
            <a:ext cx="1398810" cy="1024628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2814214" y="2943072"/>
            <a:ext cx="1028101" cy="940047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305889" y="2943072"/>
            <a:ext cx="234780" cy="875815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693070" y="2816034"/>
            <a:ext cx="1974431" cy="1238936"/>
          </a:xfrm>
          <a:prstGeom prst="straightConnector1">
            <a:avLst/>
          </a:prstGeom>
          <a:ln w="793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7612" y="5051453"/>
            <a:ext cx="86301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Char char="•"/>
            </a:pPr>
            <a:r>
              <a:rPr lang="en-US" sz="1800" dirty="0"/>
              <a:t>Challenges: To reach a optimal area-time tradeoff of these </a:t>
            </a:r>
            <a:r>
              <a:rPr lang="en-US" sz="1800"/>
              <a:t>designs; Focus will be more on speed for this presentation</a:t>
            </a:r>
            <a:endParaRPr lang="en-US" sz="1800" dirty="0"/>
          </a:p>
          <a:p>
            <a:pPr marL="285750" indent="-285750">
              <a:buChar char="•"/>
            </a:pPr>
            <a:r>
              <a:rPr lang="en-US" sz="1800" dirty="0"/>
              <a:t>Develop implementations which exhibits better performance compared to state of the art architectures of </a:t>
            </a:r>
            <a:r>
              <a:rPr lang="en-US" sz="1800"/>
              <a:t>ECC and SIKE algorithms.</a:t>
            </a:r>
            <a:endParaRPr lang="en-US" sz="1800" dirty="0"/>
          </a:p>
        </p:txBody>
      </p:sp>
      <p:sp>
        <p:nvSpPr>
          <p:cNvPr id="2" name="Text Box 1"/>
          <p:cNvSpPr txBox="1"/>
          <p:nvPr/>
        </p:nvSpPr>
        <p:spPr>
          <a:xfrm>
            <a:off x="447040" y="2324735"/>
            <a:ext cx="1721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600">
                <a:latin typeface="Calibri" panose="020F0502020204030204" pitchFamily="34" charset="0"/>
              </a:rPr>
              <a:t>Modular Addition and Subtraction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03120" y="2346960"/>
            <a:ext cx="17214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600">
                <a:latin typeface="Calibri" panose="020F0502020204030204" pitchFamily="34" charset="0"/>
              </a:rPr>
              <a:t>Multi-operand Additions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590290" y="2324735"/>
            <a:ext cx="246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600">
                <a:latin typeface="Calibri" panose="020F0502020204030204" pitchFamily="34" charset="0"/>
              </a:rPr>
              <a:t>Integer Multiplication for reduction friendly prime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917565" y="2232660"/>
            <a:ext cx="21101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600">
                <a:latin typeface="Calibri" panose="020F0502020204030204" pitchFamily="34" charset="0"/>
              </a:rPr>
              <a:t>Modular Multiplication for generic primes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287895" y="2479040"/>
            <a:ext cx="24663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600">
                <a:latin typeface="Calibri" panose="020F0502020204030204" pitchFamily="34" charset="0"/>
              </a:rPr>
              <a:t>Field Inversion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4" grpId="1"/>
      <p:bldP spid="2" grpId="0"/>
      <p:bldP spid="2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Multi-Operand Addition: 3:2 and 4:2 Compressor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" y="887307"/>
            <a:ext cx="5215707" cy="2049780"/>
          </a:xfrm>
          <a:prstGeom prst="rect">
            <a:avLst/>
          </a:prstGeom>
        </p:spPr>
      </p:pic>
      <p:sp>
        <p:nvSpPr>
          <p:cNvPr id="8" name="Slide Number Placeholder 4"/>
          <p:cNvSpPr txBox="1"/>
          <p:nvPr/>
        </p:nvSpPr>
        <p:spPr>
          <a:xfrm>
            <a:off x="7557310" y="6960858"/>
            <a:ext cx="14874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GB" smtClean="0"/>
              <a:t>52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74" y="2821554"/>
            <a:ext cx="2990349" cy="21034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76" y="959227"/>
            <a:ext cx="3433961" cy="25684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36899" y="3642127"/>
            <a:ext cx="2331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2LUT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+muxcy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9951" y="6163379"/>
            <a:ext cx="63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Max(LUT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+xorcy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+muxcy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,LUT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+2muxcy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)</a:t>
            </a:r>
            <a:endParaRPr lang="en-IN" sz="2400" baseline="-25000" dirty="0">
              <a:solidFill>
                <a:srgbClr val="FF0000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475" y="4050428"/>
            <a:ext cx="3229385" cy="2277458"/>
          </a:xfrm>
          <a:prstGeom prst="rect">
            <a:avLst/>
          </a:prstGeom>
        </p:spPr>
      </p:pic>
      <p:pic>
        <p:nvPicPr>
          <p:cNvPr id="410" name="Google Shape;410;p27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22150" y="1047016"/>
            <a:ext cx="2990349" cy="210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02285" y="3197225"/>
            <a:ext cx="4553585" cy="2837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58775" y="1266092"/>
            <a:ext cx="8431803" cy="371689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5:2 Compressor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85" y="1390650"/>
            <a:ext cx="4404360" cy="26295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59158" y="4396872"/>
            <a:ext cx="63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Max(LUT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+2muxcy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+xorcy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,LUT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+3muxcy</a:t>
            </a:r>
            <a:r>
              <a:rPr lang="en-IN" sz="2400" baseline="-25000" dirty="0">
                <a:solidFill>
                  <a:srgbClr val="FF0000"/>
                </a:solidFill>
              </a:rPr>
              <a:t>D</a:t>
            </a:r>
            <a:r>
              <a:rPr lang="en-IN" sz="2400" dirty="0">
                <a:solidFill>
                  <a:srgbClr val="FF0000"/>
                </a:solidFill>
              </a:rPr>
              <a:t>)</a:t>
            </a:r>
            <a:endParaRPr lang="en-IN" sz="2400" baseline="-25000" dirty="0">
              <a:solidFill>
                <a:srgbClr val="FF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356715" y="1211919"/>
            <a:ext cx="1606550" cy="2506663"/>
            <a:chOff x="6296025" y="1608933"/>
            <a:chExt cx="1606550" cy="250666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296025" y="4111625"/>
              <a:ext cx="457199" cy="3971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7045325" y="3135608"/>
              <a:ext cx="5557" cy="915692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6997700" y="1608933"/>
              <a:ext cx="2382" cy="321467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567289" y="2235336"/>
              <a:ext cx="335286" cy="6214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057210" y="2193925"/>
              <a:ext cx="257990" cy="1228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7057209" y="2298700"/>
              <a:ext cx="257991" cy="1228"/>
            </a:xfrm>
            <a:prstGeom prst="line">
              <a:avLst/>
            </a:prstGeom>
            <a:ln w="25400">
              <a:tailEnd type="non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7045325" y="2054787"/>
              <a:ext cx="11885" cy="976331"/>
            </a:xfrm>
            <a:prstGeom prst="line">
              <a:avLst/>
            </a:prstGeom>
            <a:ln w="254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6116" y="5234788"/>
            <a:ext cx="884257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Char char="•"/>
            </a:pPr>
            <a:r>
              <a:rPr lang="en-US" sz="1800" dirty="0"/>
              <a:t>Multi-operand addition is useful for implementing modular </a:t>
            </a:r>
            <a:r>
              <a:rPr lang="en-US" sz="1800"/>
              <a:t>reduction using pseudo-Mersenne or Solinas prime.</a:t>
            </a:r>
            <a:endParaRPr lang="en-US" sz="1800" dirty="0"/>
          </a:p>
          <a:p>
            <a:pPr marL="285750" indent="-285750">
              <a:buChar char="•"/>
            </a:pPr>
            <a:r>
              <a:rPr lang="en-US" sz="1800"/>
              <a:t>It will be very useful for implementing Montgomery modular multiplication.</a:t>
            </a:r>
            <a:endParaRPr lang="en-US" sz="1800" dirty="0"/>
          </a:p>
        </p:txBody>
      </p:sp>
      <p:pic>
        <p:nvPicPr>
          <p:cNvPr id="428" name="Google Shape;428;p2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226685" y="726440"/>
            <a:ext cx="3917315" cy="3768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6245" y="255374"/>
            <a:ext cx="7561926" cy="360000"/>
          </a:xfrm>
        </p:spPr>
        <p:txBody>
          <a:bodyPr/>
          <a:lstStyle/>
          <a:p>
            <a:r>
              <a:rPr lang="en-US"/>
              <a:t>Integer Multiplication: Optimum Usage of DSP Blocks</a:t>
            </a:r>
          </a:p>
        </p:txBody>
      </p:sp>
      <p:sp>
        <p:nvSpPr>
          <p:cNvPr id="8" name="Slide Number Placeholder 1"/>
          <p:cNvSpPr txBox="1"/>
          <p:nvPr/>
        </p:nvSpPr>
        <p:spPr>
          <a:xfrm>
            <a:off x="7724326" y="7840679"/>
            <a:ext cx="14874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fld id="{00000000-1234-1234-1234-123412341234}" type="slidenum">
              <a:rPr lang="en-GB" smtClean="0"/>
              <a:t>54</a:t>
            </a:fld>
            <a:endParaRPr lang="en-GB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" y="3352479"/>
            <a:ext cx="1889798" cy="2106973"/>
          </a:xfrm>
          <a:prstGeom prst="rect">
            <a:avLst/>
          </a:prstGeom>
        </p:spPr>
      </p:pic>
      <p:sp>
        <p:nvSpPr>
          <p:cNvPr id="12" name="Right Arrow 7"/>
          <p:cNvSpPr/>
          <p:nvPr/>
        </p:nvSpPr>
        <p:spPr>
          <a:xfrm>
            <a:off x="2038310" y="4086975"/>
            <a:ext cx="6234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47" y="3373743"/>
            <a:ext cx="1876581" cy="2106973"/>
          </a:xfrm>
          <a:prstGeom prst="rect">
            <a:avLst/>
          </a:prstGeom>
        </p:spPr>
      </p:pic>
      <p:sp>
        <p:nvSpPr>
          <p:cNvPr id="16" name="Right Arrow 10"/>
          <p:cNvSpPr/>
          <p:nvPr/>
        </p:nvSpPr>
        <p:spPr>
          <a:xfrm>
            <a:off x="4718755" y="4086975"/>
            <a:ext cx="6234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39" y="3426904"/>
            <a:ext cx="1778226" cy="2106974"/>
          </a:xfrm>
          <a:prstGeom prst="rect">
            <a:avLst/>
          </a:prstGeom>
        </p:spPr>
      </p:pic>
      <p:pic>
        <p:nvPicPr>
          <p:cNvPr id="20" name="Picture 19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71" y="3187510"/>
            <a:ext cx="4839721" cy="2973673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67700" y="678251"/>
            <a:ext cx="9171993" cy="2366588"/>
            <a:chOff x="67700" y="678251"/>
            <a:chExt cx="9171993" cy="2366588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00" y="678251"/>
              <a:ext cx="6286133" cy="236658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358270" y="1552353"/>
              <a:ext cx="2881423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1600"/>
                <a:t>58 x 58 Multiplication</a:t>
              </a:r>
              <a:endParaRPr lang="en-US" sz="1600" dirty="0"/>
            </a:p>
            <a:p>
              <a:r>
                <a:rPr lang="en-US" sz="1600"/>
                <a:t>School Book Method: 12 DSP</a:t>
              </a:r>
              <a:endParaRPr lang="en-US" sz="1600" dirty="0"/>
            </a:p>
            <a:p>
              <a:r>
                <a:rPr lang="en-US" sz="1600" dirty="0"/>
                <a:t>Non-standard Tiling: 8 DSP, </a:t>
              </a:r>
              <a:r>
                <a:rPr lang="en-US" sz="1600"/>
                <a:t>7x7 small mulltiplier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00801" y="893134"/>
              <a:ext cx="2721935" cy="5835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/>
            <a:p>
              <a:r>
                <a:rPr lang="en-US" sz="1600"/>
                <a:t>DSP Block contains 24 x17 unsigned multiplier </a:t>
              </a:r>
              <a:endParaRPr lang="de-DE" altLang="en-US" sz="1600">
                <a:latin typeface="Calibri" panose="020F0502020204030204" pitchFamily="34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7310915" y="4146859"/>
            <a:ext cx="1735282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</a:rPr>
              <a:t>89=24x3+1x17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67945" y="6161405"/>
            <a:ext cx="5612765" cy="64516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chemeClr val="bg1"/>
                </a:solidFill>
                <a:sym typeface="+mn-ea"/>
              </a:rPr>
              <a:t>Standard Requirement =</a:t>
            </a:r>
            <a:r>
              <a:rPr lang="en-IN" sz="1800" b="1" dirty="0">
                <a:solidFill>
                  <a:srgbClr val="FF0000"/>
                </a:solidFill>
                <a:sym typeface="+mn-ea"/>
              </a:rPr>
              <a:t>24</a:t>
            </a:r>
            <a:endParaRPr lang="en-IN" sz="1800" b="1" dirty="0">
              <a:solidFill>
                <a:srgbClr val="FF0000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  <a:sym typeface="+mn-ea"/>
              </a:rPr>
              <a:t>Non-Standard Tiling Requirement=</a:t>
            </a:r>
            <a:r>
              <a:rPr lang="en-IN" sz="1800" b="1" dirty="0">
                <a:solidFill>
                  <a:srgbClr val="FF0000"/>
                </a:solidFill>
                <a:sym typeface="+mn-ea"/>
              </a:rPr>
              <a:t>20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6" grpId="0" bldLvl="0" animBg="1"/>
      <p:bldP spid="38" grpId="0" bldLvl="0" animBg="1"/>
      <p:bldP spid="5" grpId="0" bldLvl="0" animBg="1"/>
      <p:bldP spid="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4981" y="217783"/>
            <a:ext cx="7167440" cy="360000"/>
          </a:xfrm>
        </p:spPr>
        <p:txBody>
          <a:bodyPr/>
          <a:lstStyle/>
          <a:p>
            <a:r>
              <a:rPr lang="en-US"/>
              <a:t>P-256 and P-224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9" y="1255807"/>
            <a:ext cx="3834192" cy="3678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891" y="785003"/>
            <a:ext cx="88535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800" dirty="0"/>
              <a:t>256=24x5+17x8; DSP Block Requirement=160, additional </a:t>
            </a:r>
            <a:r>
              <a:rPr lang="en-US" sz="1800"/>
              <a:t>16x16 multiplier is required</a:t>
            </a:r>
            <a:endParaRPr lang="en-US" sz="1800" dirty="0"/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58" y="1479460"/>
            <a:ext cx="3379225" cy="31166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2571" y="5118795"/>
            <a:ext cx="8479766" cy="132343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600" dirty="0"/>
              <a:t>To multiply two operands of </a:t>
            </a:r>
            <a:r>
              <a:rPr lang="en-US" sz="1600"/>
              <a:t>length 224, we map the problem to 222. We need to do three multiplications:</a:t>
            </a:r>
            <a:endParaRPr lang="en-US" sz="1600" dirty="0"/>
          </a:p>
          <a:p>
            <a:pPr marL="285750" indent="-285750">
              <a:buChar char="•"/>
            </a:pPr>
            <a:r>
              <a:rPr lang="en-US" sz="1600"/>
              <a:t>Both Operands having length 222</a:t>
            </a:r>
            <a:endParaRPr lang="en-US" sz="1600" dirty="0"/>
          </a:p>
          <a:p>
            <a:pPr marL="285750" indent="-285750">
              <a:buChar char="•"/>
            </a:pPr>
            <a:r>
              <a:rPr lang="en-US" sz="1600"/>
              <a:t>One having length 2 and another one having length 222.</a:t>
            </a:r>
            <a:endParaRPr lang="en-US" sz="1600" dirty="0"/>
          </a:p>
          <a:p>
            <a:pPr marL="285750" indent="-285750">
              <a:buChar char="•"/>
            </a:pPr>
            <a:r>
              <a:rPr lang="en-US" sz="1600"/>
              <a:t>One having length 223 and another one having length 2.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20" y="868222"/>
            <a:ext cx="8560867" cy="25413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563" y="3550285"/>
            <a:ext cx="8580407" cy="1322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600"/>
              <a:t>Non-standard tiling requires </a:t>
            </a:r>
            <a:r>
              <a:rPr lang="en-US" sz="1600" dirty="0"/>
              <a:t>fewer multiplier i.e. fewer DSP blocks</a:t>
            </a:r>
          </a:p>
          <a:p>
            <a:r>
              <a:rPr lang="en-US" sz="1600" dirty="0"/>
              <a:t>This multiplier can be useful for implementation with reduction friendly prime, or in any application which </a:t>
            </a:r>
            <a:r>
              <a:rPr lang="en-US" sz="1600"/>
              <a:t>requires large integer multiplication.</a:t>
            </a:r>
            <a:endParaRPr lang="en-US" sz="1600" dirty="0"/>
          </a:p>
          <a:p>
            <a:r>
              <a:rPr lang="en-US" sz="1600"/>
              <a:t>This multiplier has been used by other researchers also for their own cryptographic implementation, one of them has used it for implementation of SIKE</a:t>
            </a:r>
            <a:r>
              <a:rPr lang="en-US" sz="1600" baseline="30000"/>
              <a:t>1,2</a:t>
            </a:r>
            <a:r>
              <a:rPr lang="en-US" sz="1600"/>
              <a:t>.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22556" y="5753100"/>
            <a:ext cx="8888440" cy="10147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dirty="0"/>
              <a:t>1. </a:t>
            </a:r>
            <a:r>
              <a:rPr lang="en-US" sz="1200" dirty="0" err="1"/>
              <a:t>Koppermann</a:t>
            </a:r>
            <a:r>
              <a:rPr lang="en-US" sz="1200" dirty="0"/>
              <a:t>, Philipp, et al. "Fast FPGA implementations of </a:t>
            </a:r>
            <a:r>
              <a:rPr lang="en-US" sz="1200" dirty="0" err="1"/>
              <a:t>Diffie</a:t>
            </a:r>
            <a:r>
              <a:rPr lang="en-US" sz="1200" dirty="0"/>
              <a:t>-Hellman on the </a:t>
            </a:r>
            <a:r>
              <a:rPr lang="en-US" sz="1200" dirty="0" err="1"/>
              <a:t>Kummer</a:t>
            </a:r>
            <a:r>
              <a:rPr lang="en-US" sz="1200" dirty="0"/>
              <a:t> surface of a genus-2 curve." </a:t>
            </a:r>
            <a:r>
              <a:rPr lang="en-US" sz="1200" i="1" dirty="0"/>
              <a:t>IACR Transactions on Cryptographic Hardware and Embedded Systems</a:t>
            </a:r>
            <a:r>
              <a:rPr lang="en-US" sz="1200" dirty="0"/>
              <a:t> (2018): 1-17.</a:t>
            </a:r>
          </a:p>
          <a:p>
            <a:endParaRPr lang="en-US" sz="1200" dirty="0"/>
          </a:p>
          <a:p>
            <a:r>
              <a:rPr lang="en-US" sz="1200" dirty="0"/>
              <a:t>2. </a:t>
            </a:r>
            <a:r>
              <a:rPr lang="en-US" sz="1200" dirty="0" err="1"/>
              <a:t>Massolino</a:t>
            </a:r>
            <a:r>
              <a:rPr lang="en-US" sz="1200" dirty="0"/>
              <a:t>, P. M., et al. "A compact and scalable hardware/software co-design of SIKE."</a:t>
            </a:r>
            <a:r>
              <a:rPr lang="en-US" sz="1200" i="1" dirty="0">
                <a:sym typeface="+mn-ea"/>
              </a:rPr>
              <a:t>IACR Transactions on Cryptographic Hardware and Embedded Systems</a:t>
            </a:r>
            <a:r>
              <a:rPr lang="en-US" sz="1200" dirty="0"/>
              <a:t> (2020).</a:t>
            </a:r>
          </a:p>
        </p:txBody>
      </p:sp>
      <p:sp>
        <p:nvSpPr>
          <p:cNvPr id="39" name="Text Box 38"/>
          <p:cNvSpPr txBox="1"/>
          <p:nvPr/>
        </p:nvSpPr>
        <p:spPr>
          <a:xfrm>
            <a:off x="103505" y="5006975"/>
            <a:ext cx="8837295" cy="52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IN" b="1" dirty="0" smtClean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Tile Before Multiplication: An Efficient Strategy to Optimize DSP Multiplier for Accelerating Prime Field ECC for NIST Curves</a:t>
            </a:r>
            <a:r>
              <a:rPr lang="de-DE" altLang="en-IN" b="1" dirty="0" smtClean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Debapriya Basu Roy, </a:t>
            </a:r>
            <a:r>
              <a:rPr lang="en-IN" b="1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Debdeep</a:t>
            </a:r>
            <a:r>
              <a:rPr lang="en-IN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Mukhopadhyay, Masami Izumi, Junko Takahashi, DAC 2014: 177:1-177:6</a:t>
            </a:r>
            <a:endParaRPr lang="en-US" altLang="en-IN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4338BA-8A13-B2A6-E06A-6AEE05CB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366639"/>
            <a:ext cx="8706566" cy="360000"/>
          </a:xfrm>
        </p:spPr>
        <p:txBody>
          <a:bodyPr/>
          <a:lstStyle/>
          <a:p>
            <a:r>
              <a:rPr lang="en-US" sz="2000" b="1" dirty="0"/>
              <a:t>Automatic Generation of Modular Multipliers Upon Pseudo-</a:t>
            </a:r>
            <a:r>
              <a:rPr lang="en-US" sz="2000" b="1" dirty="0" err="1"/>
              <a:t>Mersenne</a:t>
            </a:r>
            <a:r>
              <a:rPr lang="en-US" sz="2000" b="1" dirty="0"/>
              <a:t> Primes Using DSP Blocks on </a:t>
            </a:r>
            <a:r>
              <a:rPr lang="en-US" sz="2000" b="1" dirty="0" smtClean="0"/>
              <a:t>FPGAs</a:t>
            </a:r>
            <a:r>
              <a:rPr lang="en-US" sz="2000" b="1" baseline="30000" dirty="0" smtClean="0"/>
              <a:t>1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DC172-A762-133F-898A-761432E89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3" y="1039761"/>
            <a:ext cx="3705983" cy="4640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5231FF-0235-2E19-4E3B-3893E061189C}"/>
              </a:ext>
            </a:extLst>
          </p:cNvPr>
          <p:cNvSpPr txBox="1"/>
          <p:nvPr/>
        </p:nvSpPr>
        <p:spPr>
          <a:xfrm>
            <a:off x="4247535" y="875071"/>
            <a:ext cx="48178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Features:</a:t>
            </a:r>
          </a:p>
          <a:p>
            <a:pPr marL="342900" indent="-342900">
              <a:buAutoNum type="arabicParenR"/>
            </a:pPr>
            <a:r>
              <a:rPr lang="en-IN" sz="1600" dirty="0"/>
              <a:t>Automated modular multiplier generation upon Pseudo-Mersenne Primes</a:t>
            </a:r>
          </a:p>
          <a:p>
            <a:pPr marL="342900" indent="-342900">
              <a:buAutoNum type="arabicParenR"/>
            </a:pPr>
            <a:r>
              <a:rPr lang="en-IN" sz="1600" dirty="0"/>
              <a:t>Supporting Modular addition and subtraction code generation in RNS bases</a:t>
            </a:r>
          </a:p>
          <a:p>
            <a:pPr marL="342900" indent="-342900">
              <a:buAutoNum type="arabicParenR"/>
            </a:pPr>
            <a:r>
              <a:rPr lang="en-IN" sz="1600" dirty="0"/>
              <a:t>Conversion to and </a:t>
            </a:r>
            <a:r>
              <a:rPr lang="en-IN" sz="1600" dirty="0" err="1"/>
              <a:t>fro</a:t>
            </a:r>
            <a:r>
              <a:rPr lang="en-IN" sz="1600" dirty="0"/>
              <a:t> between integer and RNS bases</a:t>
            </a:r>
          </a:p>
          <a:p>
            <a:endParaRPr lang="en-IN" sz="1600" dirty="0"/>
          </a:p>
          <a:p>
            <a:r>
              <a:rPr lang="en-IN" sz="1600" dirty="0"/>
              <a:t>Outputs:</a:t>
            </a:r>
          </a:p>
          <a:p>
            <a:r>
              <a:rPr lang="en-US" sz="1600" dirty="0"/>
              <a:t>DSP :- Number of DSPs required excluding the square multiplier.</a:t>
            </a:r>
          </a:p>
          <a:p>
            <a:r>
              <a:rPr lang="en-US" sz="1600" dirty="0"/>
              <a:t>cycles :- Number of clock cycles required.</a:t>
            </a:r>
          </a:p>
          <a:p>
            <a:r>
              <a:rPr lang="en-US" sz="1600" dirty="0"/>
              <a:t> A :- Size of one of the operands that is supported by the multiplier.</a:t>
            </a:r>
          </a:p>
          <a:p>
            <a:r>
              <a:rPr lang="en-US" sz="1600" dirty="0"/>
              <a:t>B :- Size of the other operand that is supported by the multiplier. Inner :- Size of the square multiplier .</a:t>
            </a:r>
          </a:p>
          <a:p>
            <a:r>
              <a:rPr lang="en-US" sz="1600" dirty="0"/>
              <a:t> </a:t>
            </a:r>
            <a:r>
              <a:rPr lang="en-US" sz="1600" dirty="0" err="1"/>
              <a:t>RecDes</a:t>
            </a:r>
            <a:r>
              <a:rPr lang="en-US" sz="1600" dirty="0"/>
              <a:t> :- Flag that says whether the square multiplier has to be recursively designed.</a:t>
            </a:r>
          </a:p>
          <a:p>
            <a:endParaRPr lang="en-US" sz="1600" dirty="0"/>
          </a:p>
          <a:p>
            <a:r>
              <a:rPr lang="en-US" sz="1600" dirty="0"/>
              <a:t>From the requirements provided, the user can select a design that will be generated as a Verilog file. </a:t>
            </a:r>
            <a:endParaRPr lang="de-DE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2679" y="6286482"/>
            <a:ext cx="88884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dirty="0"/>
              <a:t>1. </a:t>
            </a:r>
            <a:r>
              <a:rPr lang="en-US" sz="1200" dirty="0"/>
              <a:t>Roy, </a:t>
            </a:r>
            <a:r>
              <a:rPr lang="en-US" sz="1200" dirty="0" err="1"/>
              <a:t>Debapriya</a:t>
            </a:r>
            <a:r>
              <a:rPr lang="en-US" sz="1200" dirty="0"/>
              <a:t> </a:t>
            </a:r>
            <a:r>
              <a:rPr lang="en-US" sz="1200" dirty="0" err="1"/>
              <a:t>Basu</a:t>
            </a:r>
            <a:r>
              <a:rPr lang="en-US" sz="1200" dirty="0"/>
              <a:t>. "Automatic Generation of Modular Multipliers Upon Pseudo-</a:t>
            </a:r>
            <a:r>
              <a:rPr lang="en-US" sz="1200" dirty="0" err="1"/>
              <a:t>Mersenne</a:t>
            </a:r>
            <a:r>
              <a:rPr lang="en-US" sz="1200" dirty="0"/>
              <a:t> Primes Using DSP Blocks on FPGAs." 2024 27th </a:t>
            </a:r>
            <a:r>
              <a:rPr lang="en-US" sz="1200" dirty="0" err="1"/>
              <a:t>Euromicro</a:t>
            </a:r>
            <a:r>
              <a:rPr lang="en-US" sz="1200" dirty="0"/>
              <a:t> Conference on Digital System Design (DSD). IEEE, 2024.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3890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Non-Redundant Number System</a:t>
            </a:r>
          </a:p>
        </p:txBody>
      </p:sp>
      <p:sp>
        <p:nvSpPr>
          <p:cNvPr id="5" name="Slide Number Placeholder 4"/>
          <p:cNvSpPr>
            <a:spLocks noGrp="1"/>
          </p:cNvSpPr>
          <p:nvPr/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58</a:t>
            </a:fld>
            <a:endParaRPr lang="en-GB"/>
          </a:p>
        </p:txBody>
      </p:sp>
      <p:sp>
        <p:nvSpPr>
          <p:cNvPr id="28" name="TextBox 38"/>
          <p:cNvSpPr txBox="1"/>
          <p:nvPr/>
        </p:nvSpPr>
        <p:spPr>
          <a:xfrm>
            <a:off x="261598" y="795435"/>
            <a:ext cx="8302256" cy="646331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A d digit non-redundant number X can be represented as (X</a:t>
            </a:r>
            <a:r>
              <a:rPr lang="en-IN" sz="1800" b="1" baseline="-25000" dirty="0">
                <a:solidFill>
                  <a:schemeClr val="tx1"/>
                </a:solidFill>
              </a:rPr>
              <a:t>d-1</a:t>
            </a:r>
            <a:r>
              <a:rPr lang="en-IN" sz="1800" b="1" dirty="0">
                <a:solidFill>
                  <a:schemeClr val="tx1"/>
                </a:solidFill>
              </a:rPr>
              <a:t>,…,X</a:t>
            </a:r>
            <a:r>
              <a:rPr lang="en-IN" sz="1800" b="1" baseline="-25000" dirty="0">
                <a:solidFill>
                  <a:schemeClr val="tx1"/>
                </a:solidFill>
              </a:rPr>
              <a:t>1</a:t>
            </a:r>
            <a:r>
              <a:rPr lang="en-IN" sz="1800" b="1" dirty="0">
                <a:solidFill>
                  <a:schemeClr val="tx1"/>
                </a:solidFill>
              </a:rPr>
              <a:t>,X</a:t>
            </a:r>
            <a:r>
              <a:rPr lang="en-IN" sz="1800" b="1" baseline="-25000" dirty="0">
                <a:solidFill>
                  <a:schemeClr val="tx1"/>
                </a:solidFill>
              </a:rPr>
              <a:t>0</a:t>
            </a:r>
            <a:r>
              <a:rPr lang="en-IN" sz="1800" b="1" dirty="0">
                <a:solidFill>
                  <a:schemeClr val="tx1"/>
                </a:solidFill>
              </a:rPr>
              <a:t>) where each X</a:t>
            </a:r>
            <a:r>
              <a:rPr lang="en-IN" sz="1800" b="1" baseline="-25000" dirty="0">
                <a:solidFill>
                  <a:schemeClr val="tx1"/>
                </a:solidFill>
              </a:rPr>
              <a:t>i</a:t>
            </a:r>
            <a:r>
              <a:rPr lang="en-IN" sz="1800" b="1" dirty="0">
                <a:solidFill>
                  <a:schemeClr val="tx1"/>
                </a:solidFill>
              </a:rPr>
              <a:t> is a r bit number. </a:t>
            </a:r>
          </a:p>
        </p:txBody>
      </p:sp>
      <p:sp>
        <p:nvSpPr>
          <p:cNvPr id="29" name="TextBox 39"/>
          <p:cNvSpPr txBox="1"/>
          <p:nvPr/>
        </p:nvSpPr>
        <p:spPr>
          <a:xfrm>
            <a:off x="1128704" y="1666322"/>
            <a:ext cx="6488843" cy="368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1800" b="1" dirty="0">
                <a:solidFill>
                  <a:schemeClr val="bg1"/>
                </a:solidFill>
              </a:rPr>
              <a:t>Addition of two non-redundant numbers </a:t>
            </a:r>
            <a:r>
              <a:rPr lang="de-DE" altLang="en-IN" sz="1800" b="1" dirty="0">
                <a:solidFill>
                  <a:schemeClr val="bg1"/>
                </a:solidFill>
                <a:latin typeface="Calibri" panose="020F0502020204030204" pitchFamily="34" charset="0"/>
              </a:rPr>
              <a:t>A and B</a:t>
            </a:r>
            <a:r>
              <a:rPr lang="en-IN" sz="1800" b="1" dirty="0">
                <a:solidFill>
                  <a:schemeClr val="bg1"/>
                </a:solidFill>
              </a:rPr>
              <a:t>: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295981" y="2433762"/>
            <a:ext cx="6150672" cy="2752551"/>
            <a:chOff x="1372914" y="2433762"/>
            <a:chExt cx="5029653" cy="2225013"/>
          </a:xfrm>
        </p:grpSpPr>
        <p:pic>
          <p:nvPicPr>
            <p:cNvPr id="6" name="Picture 5" descr="Screen Clippi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302" y="2433762"/>
              <a:ext cx="4816343" cy="2152376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1665969" y="2524154"/>
              <a:ext cx="940068" cy="332451"/>
              <a:chOff x="1665969" y="2524154"/>
              <a:chExt cx="940068" cy="332451"/>
            </a:xfrm>
          </p:grpSpPr>
          <p:sp>
            <p:nvSpPr>
              <p:cNvPr id="38" name="TextBox 23"/>
              <p:cNvSpPr txBox="1"/>
              <p:nvPr/>
            </p:nvSpPr>
            <p:spPr>
              <a:xfrm>
                <a:off x="1665969" y="2548828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39" name="TextBox 24"/>
              <p:cNvSpPr txBox="1"/>
              <p:nvPr/>
            </p:nvSpPr>
            <p:spPr>
              <a:xfrm>
                <a:off x="2338134" y="2524154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904835" y="2524154"/>
              <a:ext cx="940068" cy="332451"/>
              <a:chOff x="2904835" y="2524154"/>
              <a:chExt cx="940068" cy="332451"/>
            </a:xfrm>
          </p:grpSpPr>
          <p:sp>
            <p:nvSpPr>
              <p:cNvPr id="36" name="TextBox 26"/>
              <p:cNvSpPr txBox="1"/>
              <p:nvPr/>
            </p:nvSpPr>
            <p:spPr>
              <a:xfrm>
                <a:off x="2904835" y="2548828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37" name="TextBox 27"/>
              <p:cNvSpPr txBox="1"/>
              <p:nvPr/>
            </p:nvSpPr>
            <p:spPr>
              <a:xfrm>
                <a:off x="3577000" y="2524154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101567" y="2520959"/>
              <a:ext cx="940068" cy="332451"/>
              <a:chOff x="4101567" y="2520959"/>
              <a:chExt cx="940068" cy="332451"/>
            </a:xfrm>
          </p:grpSpPr>
          <p:sp>
            <p:nvSpPr>
              <p:cNvPr id="34" name="TextBox 29"/>
              <p:cNvSpPr txBox="1"/>
              <p:nvPr/>
            </p:nvSpPr>
            <p:spPr>
              <a:xfrm>
                <a:off x="4101567" y="2545633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35" name="TextBox 30"/>
              <p:cNvSpPr txBox="1"/>
              <p:nvPr/>
            </p:nvSpPr>
            <p:spPr>
              <a:xfrm>
                <a:off x="4773732" y="2520959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321895" y="2508621"/>
              <a:ext cx="940068" cy="332451"/>
              <a:chOff x="5321895" y="2508621"/>
              <a:chExt cx="940068" cy="332451"/>
            </a:xfrm>
          </p:grpSpPr>
          <p:sp>
            <p:nvSpPr>
              <p:cNvPr id="32" name="TextBox 32"/>
              <p:cNvSpPr txBox="1"/>
              <p:nvPr/>
            </p:nvSpPr>
            <p:spPr>
              <a:xfrm>
                <a:off x="5321895" y="2533295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5994060" y="2508621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372914" y="2614611"/>
              <a:ext cx="5029653" cy="2044164"/>
              <a:chOff x="1372914" y="2614611"/>
              <a:chExt cx="5029653" cy="2044164"/>
            </a:xfrm>
          </p:grpSpPr>
          <p:pic>
            <p:nvPicPr>
              <p:cNvPr id="7" name="Picture 6" descr="Screen Clipp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089410" y="3274879"/>
                <a:ext cx="99973" cy="370170"/>
              </a:xfrm>
              <a:prstGeom prst="rect">
                <a:avLst/>
              </a:prstGeom>
            </p:spPr>
          </p:pic>
          <p:pic>
            <p:nvPicPr>
              <p:cNvPr id="8" name="Picture 7" descr="Screen Clipp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889260" y="3324865"/>
                <a:ext cx="99973" cy="370170"/>
              </a:xfrm>
              <a:prstGeom prst="rect">
                <a:avLst/>
              </a:prstGeom>
            </p:spPr>
          </p:pic>
          <p:pic>
            <p:nvPicPr>
              <p:cNvPr id="9" name="Picture 8" descr="Screen Clipp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708162" y="3324864"/>
                <a:ext cx="99973" cy="370170"/>
              </a:xfrm>
              <a:prstGeom prst="rect">
                <a:avLst/>
              </a:prstGeom>
            </p:spPr>
          </p:pic>
          <p:pic>
            <p:nvPicPr>
              <p:cNvPr id="10" name="Picture 9" descr="Screen Clipp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08012" y="3324865"/>
                <a:ext cx="99973" cy="370170"/>
              </a:xfrm>
              <a:prstGeom prst="rect">
                <a:avLst/>
              </a:prstGeom>
            </p:spPr>
          </p:pic>
          <p:cxnSp>
            <p:nvCxnSpPr>
              <p:cNvPr id="11" name="Straight Connector 10"/>
              <p:cNvCxnSpPr/>
              <p:nvPr/>
            </p:nvCxnSpPr>
            <p:spPr>
              <a:xfrm flipH="1">
                <a:off x="3109922" y="2614613"/>
                <a:ext cx="90666" cy="1762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3509972" y="2614614"/>
                <a:ext cx="90666" cy="1762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4302400" y="2614612"/>
                <a:ext cx="490716" cy="176214"/>
                <a:chOff x="4302400" y="2614612"/>
                <a:chExt cx="490716" cy="176214"/>
              </a:xfrm>
            </p:grpSpPr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4302400" y="2614612"/>
                  <a:ext cx="90666" cy="1762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H="1">
                  <a:off x="4702450" y="2614613"/>
                  <a:ext cx="90666" cy="1762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/>
              <p:cNvGrpSpPr/>
              <p:nvPr/>
            </p:nvGrpSpPr>
            <p:grpSpPr>
              <a:xfrm>
                <a:off x="5494878" y="2614612"/>
                <a:ext cx="490716" cy="176214"/>
                <a:chOff x="5494878" y="2614612"/>
                <a:chExt cx="490716" cy="176214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5494878" y="2614612"/>
                  <a:ext cx="90666" cy="1762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5894928" y="2614613"/>
                  <a:ext cx="90666" cy="1762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/>
            </p:nvGrpSpPr>
            <p:grpSpPr>
              <a:xfrm>
                <a:off x="1898392" y="2614611"/>
                <a:ext cx="490716" cy="176214"/>
                <a:chOff x="1898392" y="2614611"/>
                <a:chExt cx="490716" cy="176214"/>
              </a:xfrm>
            </p:grpSpPr>
            <p:cxnSp>
              <p:nvCxnSpPr>
                <p:cNvPr id="40" name="Straight Connector 39"/>
                <p:cNvCxnSpPr/>
                <p:nvPr/>
              </p:nvCxnSpPr>
              <p:spPr>
                <a:xfrm flipH="1">
                  <a:off x="1898392" y="2614611"/>
                  <a:ext cx="90666" cy="1762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H="1">
                  <a:off x="2298442" y="2614612"/>
                  <a:ext cx="90666" cy="176213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 flipH="1">
                <a:off x="2107942" y="4019549"/>
                <a:ext cx="90666" cy="1762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3308091" y="4019549"/>
                <a:ext cx="90666" cy="1762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4508240" y="4010023"/>
                <a:ext cx="90666" cy="1762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5708389" y="4019548"/>
                <a:ext cx="90666" cy="1762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34"/>
              <p:cNvSpPr txBox="1"/>
              <p:nvPr/>
            </p:nvSpPr>
            <p:spPr>
              <a:xfrm>
                <a:off x="2112026" y="3953765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25" name="TextBox 35"/>
              <p:cNvSpPr txBox="1"/>
              <p:nvPr/>
            </p:nvSpPr>
            <p:spPr>
              <a:xfrm>
                <a:off x="3398757" y="3944240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26" name="TextBox 36"/>
              <p:cNvSpPr txBox="1"/>
              <p:nvPr/>
            </p:nvSpPr>
            <p:spPr>
              <a:xfrm>
                <a:off x="4553573" y="3953765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sp>
            <p:nvSpPr>
              <p:cNvPr id="27" name="TextBox 37"/>
              <p:cNvSpPr txBox="1"/>
              <p:nvPr/>
            </p:nvSpPr>
            <p:spPr>
              <a:xfrm>
                <a:off x="5798461" y="3944239"/>
                <a:ext cx="2679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 panose="020B0604020202020204"/>
                  <a:def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lang="en-IN" dirty="0"/>
                  <a:t>r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H="1">
                <a:off x="1388981" y="4658775"/>
                <a:ext cx="5013586" cy="0"/>
              </a:xfrm>
              <a:prstGeom prst="straightConnector1">
                <a:avLst/>
              </a:prstGeom>
              <a:ln w="4762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41"/>
          <p:cNvSpPr txBox="1"/>
          <p:nvPr/>
        </p:nvSpPr>
        <p:spPr>
          <a:xfrm>
            <a:off x="3329730" y="5423808"/>
            <a:ext cx="428817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2000" b="1" dirty="0">
                <a:solidFill>
                  <a:srgbClr val="FF0000"/>
                </a:solidFill>
              </a:rPr>
              <a:t>Carry Propagation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820545" y="2201545"/>
            <a:ext cx="579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>
                <a:latin typeface="Calibri" panose="020F0502020204030204" pitchFamily="34" charset="0"/>
              </a:rPr>
              <a:t>A</a:t>
            </a:r>
            <a:r>
              <a:rPr lang="de-DE" altLang="en-US" baseline="-25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        B</a:t>
            </a:r>
            <a:r>
              <a:rPr lang="de-DE" altLang="en-US" baseline="-25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                   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A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       B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                                 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A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       B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                               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A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       B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016" y="201783"/>
            <a:ext cx="7167440" cy="360000"/>
          </a:xfrm>
        </p:spPr>
        <p:txBody>
          <a:bodyPr/>
          <a:lstStyle/>
          <a:p>
            <a:r>
              <a:rPr lang="en-US"/>
              <a:t>Redundant Number System</a:t>
            </a:r>
          </a:p>
        </p:txBody>
      </p:sp>
      <p:sp>
        <p:nvSpPr>
          <p:cNvPr id="5" name="Plus 16"/>
          <p:cNvSpPr/>
          <p:nvPr/>
        </p:nvSpPr>
        <p:spPr>
          <a:xfrm>
            <a:off x="6210300" y="3490642"/>
            <a:ext cx="381698" cy="3581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5173980" y="4373003"/>
            <a:ext cx="2004060" cy="304800"/>
            <a:chOff x="5173980" y="3867445"/>
            <a:chExt cx="2004060" cy="304800"/>
          </a:xfrm>
        </p:grpSpPr>
        <p:sp>
          <p:nvSpPr>
            <p:cNvPr id="41" name="Rectangle 40"/>
            <p:cNvSpPr/>
            <p:nvPr/>
          </p:nvSpPr>
          <p:spPr>
            <a:xfrm>
              <a:off x="5692140" y="3867445"/>
              <a:ext cx="1485900" cy="304800"/>
            </a:xfrm>
            <a:prstGeom prst="rect">
              <a:avLst/>
            </a:prstGeom>
            <a:solidFill>
              <a:srgbClr val="BFE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173980" y="3867445"/>
              <a:ext cx="518160" cy="304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70375" y="3968286"/>
            <a:ext cx="2004060" cy="304800"/>
            <a:chOff x="3670375" y="3462728"/>
            <a:chExt cx="2004060" cy="304800"/>
          </a:xfrm>
        </p:grpSpPr>
        <p:sp>
          <p:nvSpPr>
            <p:cNvPr id="39" name="Rectangle 38"/>
            <p:cNvSpPr/>
            <p:nvPr/>
          </p:nvSpPr>
          <p:spPr>
            <a:xfrm>
              <a:off x="4188535" y="3462728"/>
              <a:ext cx="1485900" cy="304800"/>
            </a:xfrm>
            <a:prstGeom prst="rect">
              <a:avLst/>
            </a:prstGeom>
            <a:solidFill>
              <a:srgbClr val="BFE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70375" y="3462728"/>
              <a:ext cx="518160" cy="304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73980" y="4837258"/>
            <a:ext cx="2004060" cy="304800"/>
            <a:chOff x="5173980" y="4331700"/>
            <a:chExt cx="2004060" cy="304800"/>
          </a:xfrm>
        </p:grpSpPr>
        <p:sp>
          <p:nvSpPr>
            <p:cNvPr id="37" name="Rectangle 36"/>
            <p:cNvSpPr/>
            <p:nvPr/>
          </p:nvSpPr>
          <p:spPr>
            <a:xfrm>
              <a:off x="5692140" y="4331700"/>
              <a:ext cx="1485900" cy="304800"/>
            </a:xfrm>
            <a:prstGeom prst="rect">
              <a:avLst/>
            </a:prstGeom>
            <a:solidFill>
              <a:srgbClr val="BFE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173980" y="4331700"/>
              <a:ext cx="518160" cy="304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670375" y="3536973"/>
            <a:ext cx="2004060" cy="304800"/>
            <a:chOff x="3670375" y="3031415"/>
            <a:chExt cx="2004060" cy="304800"/>
          </a:xfrm>
        </p:grpSpPr>
        <p:sp>
          <p:nvSpPr>
            <p:cNvPr id="35" name="Rectangle 34"/>
            <p:cNvSpPr/>
            <p:nvPr/>
          </p:nvSpPr>
          <p:spPr>
            <a:xfrm>
              <a:off x="4188535" y="3031415"/>
              <a:ext cx="1485900" cy="304800"/>
            </a:xfrm>
            <a:prstGeom prst="rect">
              <a:avLst/>
            </a:prstGeom>
            <a:solidFill>
              <a:srgbClr val="BFE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670375" y="3031415"/>
              <a:ext cx="518160" cy="304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</p:grpSp>
      <p:cxnSp>
        <p:nvCxnSpPr>
          <p:cNvPr id="10" name="Straight Connector 9"/>
          <p:cNvCxnSpPr/>
          <p:nvPr/>
        </p:nvCxnSpPr>
        <p:spPr>
          <a:xfrm flipH="1">
            <a:off x="5704394" y="2634189"/>
            <a:ext cx="1" cy="2463491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78040" y="2702903"/>
            <a:ext cx="18098" cy="2439155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722620" y="3157368"/>
            <a:ext cx="1473518" cy="566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95770" y="2634189"/>
            <a:ext cx="20911" cy="2595769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174813" y="2646126"/>
            <a:ext cx="2004060" cy="304800"/>
            <a:chOff x="2174813" y="2140568"/>
            <a:chExt cx="2004060" cy="304800"/>
          </a:xfrm>
        </p:grpSpPr>
        <p:sp>
          <p:nvSpPr>
            <p:cNvPr id="33" name="Rectangle 32"/>
            <p:cNvSpPr/>
            <p:nvPr/>
          </p:nvSpPr>
          <p:spPr>
            <a:xfrm>
              <a:off x="2692973" y="2140568"/>
              <a:ext cx="14859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74813" y="2140568"/>
              <a:ext cx="518160" cy="304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84083" y="3089352"/>
            <a:ext cx="2004060" cy="304800"/>
            <a:chOff x="2184083" y="2583794"/>
            <a:chExt cx="2004060" cy="304800"/>
          </a:xfrm>
        </p:grpSpPr>
        <p:sp>
          <p:nvSpPr>
            <p:cNvPr id="31" name="Rectangle 30"/>
            <p:cNvSpPr/>
            <p:nvPr/>
          </p:nvSpPr>
          <p:spPr>
            <a:xfrm>
              <a:off x="2702243" y="2583794"/>
              <a:ext cx="1485900" cy="3048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184083" y="2583794"/>
              <a:ext cx="518160" cy="3048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 panose="020B0604020202020204"/>
                </a:defRPr>
              </a:lvl9pPr>
            </a:lstStyle>
            <a:p>
              <a:pPr algn="ctr"/>
              <a:endParaRPr lang="en-IN"/>
            </a:p>
          </p:txBody>
        </p:sp>
      </p:grpSp>
      <p:sp>
        <p:nvSpPr>
          <p:cNvPr id="16" name="Plus 51"/>
          <p:cNvSpPr/>
          <p:nvPr/>
        </p:nvSpPr>
        <p:spPr>
          <a:xfrm>
            <a:off x="4715351" y="3080876"/>
            <a:ext cx="381698" cy="3581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27671" y="2880952"/>
            <a:ext cx="1464469" cy="6139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lus 60"/>
          <p:cNvSpPr/>
          <p:nvPr/>
        </p:nvSpPr>
        <p:spPr>
          <a:xfrm>
            <a:off x="3229357" y="4666275"/>
            <a:ext cx="381698" cy="3581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07619" y="4466351"/>
            <a:ext cx="1464469" cy="6139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rved Up Arrow 62"/>
          <p:cNvSpPr/>
          <p:nvPr/>
        </p:nvSpPr>
        <p:spPr>
          <a:xfrm rot="10604747">
            <a:off x="3384505" y="2404879"/>
            <a:ext cx="1123885" cy="393650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0" name="Multiply 63"/>
          <p:cNvSpPr/>
          <p:nvPr/>
        </p:nvSpPr>
        <p:spPr>
          <a:xfrm>
            <a:off x="3590154" y="2167678"/>
            <a:ext cx="931010" cy="484581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sp>
        <p:nvSpPr>
          <p:cNvPr id="27" name="Curved Up Arrow 64"/>
          <p:cNvSpPr/>
          <p:nvPr/>
        </p:nvSpPr>
        <p:spPr>
          <a:xfrm rot="10604747">
            <a:off x="5127307" y="2334225"/>
            <a:ext cx="1082993" cy="414500"/>
          </a:xfrm>
          <a:prstGeom prst="curvedUp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Multiply 65"/>
          <p:cNvSpPr/>
          <p:nvPr/>
        </p:nvSpPr>
        <p:spPr>
          <a:xfrm>
            <a:off x="5251340" y="2119178"/>
            <a:ext cx="897135" cy="510247"/>
          </a:xfrm>
          <a:prstGeom prst="mathMultiply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algn="ctr"/>
            <a:endParaRPr lang="en-IN"/>
          </a:p>
        </p:txBody>
      </p:sp>
      <p:sp>
        <p:nvSpPr>
          <p:cNvPr id="23" name="TextBox 35"/>
          <p:cNvSpPr txBox="1"/>
          <p:nvPr/>
        </p:nvSpPr>
        <p:spPr>
          <a:xfrm>
            <a:off x="6233446" y="2741031"/>
            <a:ext cx="31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2400" dirty="0"/>
              <a:t>r</a:t>
            </a:r>
          </a:p>
        </p:txBody>
      </p:sp>
      <p:sp>
        <p:nvSpPr>
          <p:cNvPr id="24" name="TextBox 36"/>
          <p:cNvSpPr txBox="1"/>
          <p:nvPr/>
        </p:nvSpPr>
        <p:spPr>
          <a:xfrm>
            <a:off x="4715792" y="2392584"/>
            <a:ext cx="31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2400" dirty="0"/>
              <a:t>r</a:t>
            </a:r>
          </a:p>
        </p:txBody>
      </p:sp>
      <p:sp>
        <p:nvSpPr>
          <p:cNvPr id="25" name="TextBox 37"/>
          <p:cNvSpPr txBox="1"/>
          <p:nvPr/>
        </p:nvSpPr>
        <p:spPr>
          <a:xfrm>
            <a:off x="3185714" y="4042253"/>
            <a:ext cx="319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2400" dirty="0"/>
              <a:t>r</a:t>
            </a:r>
          </a:p>
        </p:txBody>
      </p:sp>
      <p:sp>
        <p:nvSpPr>
          <p:cNvPr id="26" name="TextBox 38"/>
          <p:cNvSpPr txBox="1"/>
          <p:nvPr/>
        </p:nvSpPr>
        <p:spPr>
          <a:xfrm>
            <a:off x="344291" y="3039342"/>
            <a:ext cx="1725562" cy="1200329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No carry propagation between blocks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2711590" y="2638147"/>
            <a:ext cx="20911" cy="2595769"/>
          </a:xfrm>
          <a:prstGeom prst="line">
            <a:avLst/>
          </a:prstGeom>
          <a:ln w="38100">
            <a:solidFill>
              <a:schemeClr val="accent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1"/>
          <p:cNvSpPr txBox="1"/>
          <p:nvPr/>
        </p:nvSpPr>
        <p:spPr>
          <a:xfrm>
            <a:off x="83995" y="727991"/>
            <a:ext cx="8752181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A d digit redundant number Y can be represented as (Y</a:t>
            </a:r>
            <a:r>
              <a:rPr lang="en-IN" sz="1800" b="1" baseline="-25000" dirty="0">
                <a:solidFill>
                  <a:schemeClr val="tx1"/>
                </a:solidFill>
              </a:rPr>
              <a:t>d-1</a:t>
            </a:r>
            <a:r>
              <a:rPr lang="en-IN" sz="1800" b="1" dirty="0">
                <a:solidFill>
                  <a:schemeClr val="tx1"/>
                </a:solidFill>
              </a:rPr>
              <a:t>, …,Y</a:t>
            </a:r>
            <a:r>
              <a:rPr lang="en-IN" sz="1800" b="1" baseline="-25000" dirty="0">
                <a:solidFill>
                  <a:schemeClr val="tx1"/>
                </a:solidFill>
              </a:rPr>
              <a:t>1</a:t>
            </a:r>
            <a:r>
              <a:rPr lang="en-IN" sz="1800" b="1" dirty="0">
                <a:solidFill>
                  <a:schemeClr val="tx1"/>
                </a:solidFill>
              </a:rPr>
              <a:t>,Y</a:t>
            </a:r>
            <a:r>
              <a:rPr lang="en-IN" sz="1800" b="1" baseline="-25000" dirty="0">
                <a:solidFill>
                  <a:schemeClr val="tx1"/>
                </a:solidFill>
              </a:rPr>
              <a:t>0</a:t>
            </a:r>
            <a:r>
              <a:rPr lang="en-IN" sz="1800" b="1" dirty="0">
                <a:solidFill>
                  <a:schemeClr val="tx1"/>
                </a:solidFill>
              </a:rPr>
              <a:t>) where each Y</a:t>
            </a:r>
            <a:r>
              <a:rPr lang="en-IN" sz="1800" b="1" baseline="-25000" dirty="0">
                <a:solidFill>
                  <a:schemeClr val="tx1"/>
                </a:solidFill>
              </a:rPr>
              <a:t>i</a:t>
            </a:r>
            <a:r>
              <a:rPr lang="en-IN" sz="1800" b="1" dirty="0">
                <a:solidFill>
                  <a:schemeClr val="tx1"/>
                </a:solidFill>
              </a:rPr>
              <a:t> is a </a:t>
            </a:r>
            <a:r>
              <a:rPr lang="en-IN" sz="1800" b="1" err="1">
                <a:solidFill>
                  <a:schemeClr val="tx1"/>
                </a:solidFill>
              </a:rPr>
              <a:t>r+n</a:t>
            </a:r>
            <a:r>
              <a:rPr lang="en-IN" sz="1800" b="1">
                <a:solidFill>
                  <a:schemeClr val="tx1"/>
                </a:solidFill>
              </a:rPr>
              <a:t> bit number.  The group of r bits are principal bits and the group of n bits are redundant bits.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83" name="TextBox 39"/>
          <p:cNvSpPr txBox="1"/>
          <p:nvPr/>
        </p:nvSpPr>
        <p:spPr>
          <a:xfrm>
            <a:off x="1040781" y="1710284"/>
            <a:ext cx="648884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1800" b="1">
                <a:solidFill>
                  <a:schemeClr val="bg1"/>
                </a:solidFill>
              </a:rPr>
              <a:t>Addition of two redundant numbers</a:t>
            </a:r>
          </a:p>
        </p:txBody>
      </p:sp>
      <p:sp>
        <p:nvSpPr>
          <p:cNvPr id="84" name="TextBox 39"/>
          <p:cNvSpPr txBox="1"/>
          <p:nvPr/>
        </p:nvSpPr>
        <p:spPr>
          <a:xfrm>
            <a:off x="7371715" y="2620010"/>
            <a:ext cx="1464310" cy="1753235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IN" sz="1800" b="1">
                <a:solidFill>
                  <a:schemeClr val="tx1"/>
                </a:solidFill>
              </a:rPr>
              <a:t>When r=1 and n=1, we obtain the basic carry save form.</a:t>
            </a:r>
          </a:p>
        </p:txBody>
      </p:sp>
      <p:sp>
        <p:nvSpPr>
          <p:cNvPr id="2" name="TextBox 39"/>
          <p:cNvSpPr txBox="1"/>
          <p:nvPr/>
        </p:nvSpPr>
        <p:spPr>
          <a:xfrm>
            <a:off x="10795" y="5985510"/>
            <a:ext cx="9122410" cy="5835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/>
            <a:r>
              <a:rPr lang="de-DE" altLang="en-IN" sz="1600" b="1">
                <a:solidFill>
                  <a:schemeClr val="bg1"/>
                </a:solidFill>
                <a:latin typeface="Calibri" panose="020F0502020204030204" pitchFamily="34" charset="0"/>
              </a:rPr>
              <a:t>We have combined redundant number system with the asymmetric multipliers of DSP blocks to construct a novel Montgomery multiplier architecture that can be applied to both ECC and SIKE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223510" y="5292090"/>
            <a:ext cx="474345" cy="825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7"/>
          <p:cNvSpPr txBox="1"/>
          <p:nvPr/>
        </p:nvSpPr>
        <p:spPr>
          <a:xfrm>
            <a:off x="5273594" y="5272883"/>
            <a:ext cx="31902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de-DE" altLang="en-IN" sz="2400" dirty="0">
                <a:latin typeface="Calibri" panose="020F0502020204030204" pitchFamily="34" charset="0"/>
              </a:rPr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16" grpId="0" bldLvl="0" animBg="1"/>
      <p:bldP spid="16" grpId="1" animBg="1"/>
      <p:bldP spid="19" grpId="0" bldLvl="0" animBg="1"/>
      <p:bldP spid="19" grpId="1" animBg="1"/>
      <p:bldP spid="29" grpId="0" bldLvl="0" animBg="1"/>
      <p:bldP spid="29" grpId="1" animBg="1"/>
      <p:bldP spid="30" grpId="0" bldLvl="0" animBg="1"/>
      <p:bldP spid="30" grpId="1" animBg="1"/>
      <p:bldP spid="27" grpId="0" bldLvl="0" animBg="1"/>
      <p:bldP spid="27" grpId="1" animBg="1"/>
      <p:bldP spid="28" grpId="0" bldLvl="0" animBg="1"/>
      <p:bldP spid="28" grpId="1" animBg="1"/>
      <p:bldP spid="23" grpId="0"/>
      <p:bldP spid="23" grpId="1"/>
      <p:bldP spid="24" grpId="0"/>
      <p:bldP spid="24" grpId="1"/>
      <p:bldP spid="25" grpId="0"/>
      <p:bldP spid="25" grpId="1"/>
      <p:bldP spid="26" grpId="0" bldLvl="0" animBg="1"/>
      <p:bldP spid="26" grpId="1" animBg="1"/>
      <p:bldP spid="84" grpId="0" bldLvl="0" animBg="1"/>
      <p:bldP spid="84" grpId="1" animBg="1"/>
      <p:bldP spid="2" grpId="0" bldLvl="0" animBg="1"/>
      <p:bldP spid="2" grpId="1" animBg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 Hard-IP: Carry Chain and LUTs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2" y="933576"/>
            <a:ext cx="4776323" cy="386807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rcRect l="49327" r="23169" b="382"/>
          <a:stretch>
            <a:fillRect/>
          </a:stretch>
        </p:blipFill>
        <p:spPr>
          <a:xfrm>
            <a:off x="5577437" y="895706"/>
            <a:ext cx="2347252" cy="33268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611" y="5246168"/>
            <a:ext cx="89032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600"/>
              <a:t>Carry4  : Dedicated fast routing for carry propagation --&gt; Reason behind RCA faster than CSA </a:t>
            </a:r>
            <a:endParaRPr lang="en-US" sz="1600" dirty="0"/>
          </a:p>
          <a:p>
            <a:r>
              <a:rPr lang="en-US" sz="1600"/>
              <a:t>LUT6_2: Implement any 6 input, 1 output function or any 5 unput 2 output function</a:t>
            </a:r>
            <a:endParaRPr lang="en-US" sz="1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997" y="300697"/>
            <a:ext cx="7167440" cy="360000"/>
          </a:xfrm>
        </p:spPr>
        <p:txBody>
          <a:bodyPr/>
          <a:lstStyle/>
          <a:p>
            <a:r>
              <a:rPr lang="en-US"/>
              <a:t>Operations in Redundant Number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65942" y="840054"/>
            <a:ext cx="8873836" cy="1200329"/>
          </a:xfrm>
          <a:prstGeom prst="rect">
            <a:avLst/>
          </a:prstGeom>
          <a:solidFill>
            <a:schemeClr val="bg1"/>
          </a:solidFill>
          <a:ln w="57150">
            <a:solidFill>
              <a:srgbClr val="4472C4"/>
            </a:solidFill>
          </a:ln>
        </p:spPr>
        <p:txBody>
          <a:bodyPr wrap="square" lIns="91440" tIns="45720" rIns="91440" bIns="4572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>
                <a:solidFill>
                  <a:schemeClr val="tx1"/>
                </a:solidFill>
              </a:rPr>
              <a:t>X'=(X'</a:t>
            </a:r>
            <a:r>
              <a:rPr lang="en-IN" sz="1800" baseline="-25000">
                <a:solidFill>
                  <a:schemeClr val="tx1"/>
                </a:solidFill>
              </a:rPr>
              <a:t>d-1</a:t>
            </a:r>
            <a:r>
              <a:rPr lang="en-IN" sz="1800">
                <a:solidFill>
                  <a:schemeClr val="tx1"/>
                </a:solidFill>
              </a:rPr>
              <a:t>, … X'</a:t>
            </a:r>
            <a:r>
              <a:rPr lang="en-IN" sz="1800" baseline="-25000" dirty="0">
                <a:solidFill>
                  <a:schemeClr val="tx1"/>
                </a:solidFill>
              </a:rPr>
              <a:t>1</a:t>
            </a:r>
            <a:r>
              <a:rPr lang="en-IN" sz="1800" dirty="0">
                <a:solidFill>
                  <a:schemeClr val="tx1"/>
                </a:solidFill>
              </a:rPr>
              <a:t>,X'</a:t>
            </a:r>
            <a:r>
              <a:rPr lang="en-IN" sz="1800" baseline="-25000" dirty="0">
                <a:solidFill>
                  <a:schemeClr val="tx1"/>
                </a:solidFill>
              </a:rPr>
              <a:t>0</a:t>
            </a:r>
            <a:r>
              <a:rPr lang="en-IN" sz="1800" dirty="0">
                <a:solidFill>
                  <a:schemeClr val="tx1"/>
                </a:solidFill>
              </a:rPr>
              <a:t>) be a d digit redundant number where the length of each </a:t>
            </a:r>
            <a:r>
              <a:rPr lang="en-IN" sz="1800" err="1">
                <a:solidFill>
                  <a:schemeClr val="tx1"/>
                </a:solidFill>
              </a:rPr>
              <a:t>X'</a:t>
            </a:r>
            <a:r>
              <a:rPr lang="en-IN" sz="1800" baseline="-25000" err="1">
                <a:solidFill>
                  <a:schemeClr val="tx1"/>
                </a:solidFill>
              </a:rPr>
              <a:t>i</a:t>
            </a:r>
            <a:r>
              <a:rPr lang="en-IN" sz="1800" dirty="0">
                <a:solidFill>
                  <a:schemeClr val="tx1"/>
                </a:solidFill>
              </a:rPr>
              <a:t> is (r</a:t>
            </a:r>
            <a:r>
              <a:rPr lang="en-IN" sz="1800" baseline="-25000" dirty="0">
                <a:solidFill>
                  <a:schemeClr val="tx1"/>
                </a:solidFill>
              </a:rPr>
              <a:t>2</a:t>
            </a:r>
            <a:r>
              <a:rPr lang="en-IN" sz="1800" dirty="0">
                <a:solidFill>
                  <a:schemeClr val="tx1"/>
                </a:solidFill>
              </a:rPr>
              <a:t>+2) bits. Similarly Y' is a single digit redundant number having length (r</a:t>
            </a:r>
            <a:r>
              <a:rPr lang="en-IN" sz="1800" baseline="-25000" dirty="0">
                <a:solidFill>
                  <a:schemeClr val="tx1"/>
                </a:solidFill>
              </a:rPr>
              <a:t>1</a:t>
            </a:r>
            <a:r>
              <a:rPr lang="en-IN" sz="1800" dirty="0">
                <a:solidFill>
                  <a:schemeClr val="tx1"/>
                </a:solidFill>
              </a:rPr>
              <a:t>+2), where </a:t>
            </a:r>
            <a:r>
              <a:rPr lang="en-IN" sz="1800">
                <a:solidFill>
                  <a:schemeClr val="tx1"/>
                </a:solidFill>
              </a:rPr>
              <a:t>2r</a:t>
            </a:r>
            <a:r>
              <a:rPr lang="en-IN" sz="1800" baseline="-25000">
                <a:solidFill>
                  <a:schemeClr val="tx1"/>
                </a:solidFill>
              </a:rPr>
              <a:t>2</a:t>
            </a:r>
            <a:r>
              <a:rPr lang="en-IN" sz="1800">
                <a:solidFill>
                  <a:schemeClr val="tx1"/>
                </a:solidFill>
              </a:rPr>
              <a:t>&lt;r</a:t>
            </a:r>
            <a:r>
              <a:rPr lang="en-IN" sz="1800" baseline="-25000">
                <a:solidFill>
                  <a:schemeClr val="tx1"/>
                </a:solidFill>
              </a:rPr>
              <a:t>1</a:t>
            </a:r>
            <a:r>
              <a:rPr lang="en-IN" sz="1800">
                <a:solidFill>
                  <a:schemeClr val="tx1"/>
                </a:solidFill>
              </a:rPr>
              <a:t>+r</a:t>
            </a:r>
            <a:r>
              <a:rPr lang="en-IN" sz="1800" baseline="-25000">
                <a:solidFill>
                  <a:schemeClr val="tx1"/>
                </a:solidFill>
              </a:rPr>
              <a:t>2</a:t>
            </a:r>
            <a:r>
              <a:rPr lang="en-IN" sz="1800">
                <a:solidFill>
                  <a:schemeClr val="tx1"/>
                </a:solidFill>
              </a:rPr>
              <a:t>+4&lt;3r</a:t>
            </a:r>
            <a:r>
              <a:rPr lang="en-IN" sz="1800" baseline="-25000">
                <a:solidFill>
                  <a:schemeClr val="tx1"/>
                </a:solidFill>
              </a:rPr>
              <a:t>2</a:t>
            </a:r>
            <a:r>
              <a:rPr lang="en-IN" sz="1800">
                <a:solidFill>
                  <a:schemeClr val="tx1"/>
                </a:solidFill>
              </a:rPr>
              <a:t>. We can compute the partial products P</a:t>
            </a:r>
            <a:r>
              <a:rPr lang="en-IN" sz="1800" baseline="-25000" dirty="0">
                <a:solidFill>
                  <a:schemeClr val="tx1"/>
                </a:solidFill>
              </a:rPr>
              <a:t>i</a:t>
            </a:r>
            <a:r>
              <a:rPr lang="en-IN" sz="1800" dirty="0">
                <a:solidFill>
                  <a:schemeClr val="tx1"/>
                </a:solidFill>
              </a:rPr>
              <a:t>=</a:t>
            </a:r>
            <a:r>
              <a:rPr lang="en-IN" sz="1800" err="1">
                <a:solidFill>
                  <a:schemeClr val="tx1"/>
                </a:solidFill>
              </a:rPr>
              <a:t>X'</a:t>
            </a:r>
            <a:r>
              <a:rPr lang="en-IN" sz="1800" baseline="-25000" err="1">
                <a:solidFill>
                  <a:schemeClr val="tx1"/>
                </a:solidFill>
              </a:rPr>
              <a:t>i</a:t>
            </a:r>
            <a:r>
              <a:rPr lang="en-IN" sz="1800" dirty="0">
                <a:solidFill>
                  <a:schemeClr val="tx1"/>
                </a:solidFill>
              </a:rPr>
              <a:t> .Y' using the asymmetric multiplier of dimension (r</a:t>
            </a:r>
            <a:r>
              <a:rPr lang="en-IN" sz="1800" baseline="-25000" dirty="0">
                <a:solidFill>
                  <a:schemeClr val="tx1"/>
                </a:solidFill>
              </a:rPr>
              <a:t>1</a:t>
            </a:r>
            <a:r>
              <a:rPr lang="en-IN" sz="1800" dirty="0">
                <a:solidFill>
                  <a:schemeClr val="tx1"/>
                </a:solidFill>
              </a:rPr>
              <a:t>+2)x(r</a:t>
            </a:r>
            <a:r>
              <a:rPr lang="en-IN" sz="1800" baseline="-25000" dirty="0">
                <a:solidFill>
                  <a:schemeClr val="tx1"/>
                </a:solidFill>
              </a:rPr>
              <a:t>2</a:t>
            </a:r>
            <a:r>
              <a:rPr lang="en-IN" sz="1800" dirty="0">
                <a:solidFill>
                  <a:schemeClr val="tx1"/>
                </a:solidFill>
              </a:rPr>
              <a:t>+2). The length of each P</a:t>
            </a:r>
            <a:r>
              <a:rPr lang="en-IN" sz="1800" baseline="-25000" dirty="0">
                <a:solidFill>
                  <a:schemeClr val="tx1"/>
                </a:solidFill>
              </a:rPr>
              <a:t>i</a:t>
            </a:r>
            <a:r>
              <a:rPr lang="en-IN" sz="1800" dirty="0">
                <a:solidFill>
                  <a:schemeClr val="tx1"/>
                </a:solidFill>
              </a:rPr>
              <a:t> would be (r</a:t>
            </a:r>
            <a:r>
              <a:rPr lang="en-IN" sz="1800" baseline="-25000" dirty="0">
                <a:solidFill>
                  <a:schemeClr val="tx1"/>
                </a:solidFill>
              </a:rPr>
              <a:t>1</a:t>
            </a:r>
            <a:r>
              <a:rPr lang="en-IN" sz="1800" dirty="0">
                <a:solidFill>
                  <a:schemeClr val="tx1"/>
                </a:solidFill>
              </a:rPr>
              <a:t>+r</a:t>
            </a:r>
            <a:r>
              <a:rPr lang="en-IN" sz="1800" baseline="-25000" dirty="0">
                <a:solidFill>
                  <a:schemeClr val="tx1"/>
                </a:solidFill>
              </a:rPr>
              <a:t>2</a:t>
            </a:r>
            <a:r>
              <a:rPr lang="en-IN" sz="1800" dirty="0">
                <a:solidFill>
                  <a:schemeClr val="tx1"/>
                </a:solidFill>
              </a:rPr>
              <a:t>+4). 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1" y="2633349"/>
            <a:ext cx="6446960" cy="2426567"/>
          </a:xfrm>
          <a:prstGeom prst="rect">
            <a:avLst/>
          </a:prstGeom>
        </p:spPr>
      </p:pic>
      <p:sp>
        <p:nvSpPr>
          <p:cNvPr id="7" name="Callout: Left Arrow 6"/>
          <p:cNvSpPr/>
          <p:nvPr/>
        </p:nvSpPr>
        <p:spPr>
          <a:xfrm>
            <a:off x="6609616" y="3191606"/>
            <a:ext cx="2121142" cy="956163"/>
          </a:xfrm>
          <a:prstGeom prst="left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 panose="020B0604020202020204"/>
              </a:rPr>
              <a:t>3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54765" y="3310304"/>
            <a:ext cx="14353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800"/>
              <a:t>3:2 </a:t>
            </a:r>
            <a:endParaRPr lang="en-US"/>
          </a:p>
          <a:p>
            <a:pPr algn="ctr"/>
            <a:r>
              <a:rPr lang="en-US" sz="1800"/>
              <a:t>Compressor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0828" y="5120309"/>
            <a:ext cx="8479766" cy="1322070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Char char="•"/>
            </a:pPr>
            <a:r>
              <a:rPr lang="en-US" sz="1600"/>
              <a:t>This operation requires DSP blocks to generate the partial products and 3:2 compressor to combine them.</a:t>
            </a:r>
            <a:endParaRPr lang="en-US" sz="1600" dirty="0"/>
          </a:p>
          <a:p>
            <a:pPr marL="285750" indent="-285750">
              <a:buChar char="•"/>
            </a:pPr>
            <a:r>
              <a:rPr lang="en-US" sz="1600" dirty="0"/>
              <a:t>For our implementation we consider, r</a:t>
            </a:r>
            <a:r>
              <a:rPr lang="en-US" sz="1600" baseline="-25000" dirty="0"/>
              <a:t>1</a:t>
            </a:r>
            <a:r>
              <a:rPr lang="en-US" sz="1600" dirty="0"/>
              <a:t> as 15 and r</a:t>
            </a:r>
            <a:r>
              <a:rPr lang="en-US" sz="1600" baseline="-25000" dirty="0"/>
              <a:t>2</a:t>
            </a:r>
            <a:r>
              <a:rPr lang="en-US" sz="1600" dirty="0"/>
              <a:t> as 22 so that generation of each Pi fits </a:t>
            </a:r>
            <a:r>
              <a:rPr lang="en-US" sz="1600"/>
              <a:t>into a single DSP block with 24x17 unsigned multiplier. </a:t>
            </a:r>
            <a:r>
              <a:rPr lang="de-DE" altLang="en-US" sz="1600">
                <a:latin typeface="+mj-lt"/>
                <a:cs typeface="+mj-lt"/>
              </a:rPr>
              <a:t>The resulting Montgomery multiplier is called radix-22 redundant Montgomery multiplier</a:t>
            </a:r>
            <a:endParaRPr lang="de-DE" altLang="en-US" sz="1600" dirty="0"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982" y="726391"/>
            <a:ext cx="8421688" cy="572383"/>
          </a:xfrm>
        </p:spPr>
        <p:txBody>
          <a:bodyPr/>
          <a:lstStyle/>
          <a:p>
            <a:r>
              <a:rPr lang="en-US"/>
              <a:t>We now want to compute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IN">
                <a:solidFill>
                  <a:schemeClr val="tx1"/>
                </a:solidFill>
              </a:rPr>
              <a:t>X'.Y</a:t>
            </a:r>
            <a:r>
              <a:rPr lang="en-IN">
                <a:solidFill>
                  <a:schemeClr val="tx1"/>
                </a:solidFill>
                <a:sym typeface="+mn-ea"/>
              </a:rPr>
              <a:t>'</a:t>
            </a:r>
            <a:r>
              <a:rPr lang="en-IN">
                <a:solidFill>
                  <a:schemeClr val="tx1"/>
                </a:solidFill>
              </a:rPr>
              <a:t>+C</a:t>
            </a:r>
            <a:r>
              <a:rPr lang="en-US">
                <a:solidFill>
                  <a:schemeClr val="tx1"/>
                </a:solidFill>
              </a:rPr>
              <a:t>  where </a:t>
            </a:r>
            <a:r>
              <a:rPr lang="en-IN">
                <a:solidFill>
                  <a:schemeClr val="tx1"/>
                </a:solidFill>
              </a:rPr>
              <a:t>C=(C</a:t>
            </a:r>
            <a:r>
              <a:rPr lang="en-IN" baseline="-25000">
                <a:solidFill>
                  <a:schemeClr val="tx1"/>
                </a:solidFill>
              </a:rPr>
              <a:t>d</a:t>
            </a:r>
            <a:r>
              <a:rPr lang="en-IN">
                <a:solidFill>
                  <a:schemeClr val="tx1"/>
                </a:solidFill>
              </a:rPr>
              <a:t>, …, C</a:t>
            </a:r>
            <a:r>
              <a:rPr lang="en-IN" baseline="-25000">
                <a:solidFill>
                  <a:schemeClr val="tx1"/>
                </a:solidFill>
              </a:rPr>
              <a:t>1</a:t>
            </a:r>
            <a:r>
              <a:rPr lang="en-IN">
                <a:solidFill>
                  <a:schemeClr val="tx1"/>
                </a:solidFill>
              </a:rPr>
              <a:t>,C</a:t>
            </a:r>
            <a:r>
              <a:rPr lang="en-IN" baseline="-25000">
                <a:solidFill>
                  <a:schemeClr val="tx1"/>
                </a:solidFill>
              </a:rPr>
              <a:t>0</a:t>
            </a:r>
            <a:r>
              <a:rPr lang="en-IN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286" y="198364"/>
            <a:ext cx="7167440" cy="360000"/>
          </a:xfrm>
        </p:spPr>
        <p:txBody>
          <a:bodyPr/>
          <a:lstStyle/>
          <a:p>
            <a:r>
              <a:rPr lang="en-US"/>
              <a:t>Operation in Redundant Number System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6" y="1164618"/>
            <a:ext cx="5789032" cy="2701889"/>
          </a:xfrm>
          <a:prstGeom prst="rect">
            <a:avLst/>
          </a:prstGeom>
        </p:spPr>
      </p:pic>
      <p:sp>
        <p:nvSpPr>
          <p:cNvPr id="10" name="Callout: Left Arrow 9"/>
          <p:cNvSpPr/>
          <p:nvPr/>
        </p:nvSpPr>
        <p:spPr>
          <a:xfrm>
            <a:off x="6126039" y="2147520"/>
            <a:ext cx="2121142" cy="956163"/>
          </a:xfrm>
          <a:prstGeom prst="left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 panose="020B0604020202020204"/>
              </a:rPr>
              <a:t>3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05246" y="2255227"/>
            <a:ext cx="14353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800"/>
              <a:t>5:2 </a:t>
            </a:r>
            <a:endParaRPr lang="en-US"/>
          </a:p>
          <a:p>
            <a:pPr algn="ctr"/>
            <a:r>
              <a:rPr lang="en-US" sz="1800"/>
              <a:t>Compressor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" y="3866515"/>
            <a:ext cx="8432165" cy="27971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7591" y="3949895"/>
            <a:ext cx="197827" cy="164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Architecture:</a:t>
            </a:r>
          </a:p>
        </p:txBody>
      </p:sp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90" y="480394"/>
            <a:ext cx="4417261" cy="37456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325" y="984654"/>
            <a:ext cx="4227392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Input a is a redundant number with radix r</a:t>
            </a:r>
            <a:r>
              <a:rPr lang="en-IN" sz="1800" b="1" baseline="-25000" dirty="0">
                <a:solidFill>
                  <a:schemeClr val="tx1"/>
                </a:solidFill>
              </a:rPr>
              <a:t>2</a:t>
            </a:r>
            <a:r>
              <a:rPr lang="en-IN" sz="1800" b="1" dirty="0">
                <a:solidFill>
                  <a:schemeClr val="tx1"/>
                </a:solidFill>
              </a:rPr>
              <a:t> and b is a redundant </a:t>
            </a:r>
            <a:r>
              <a:rPr lang="en-IN" sz="1800" b="1">
                <a:solidFill>
                  <a:schemeClr val="tx1"/>
                </a:solidFill>
              </a:rPr>
              <a:t>number with radix r</a:t>
            </a:r>
            <a:r>
              <a:rPr lang="en-IN" sz="1800" b="1" baseline="-25000">
                <a:solidFill>
                  <a:schemeClr val="tx1"/>
                </a:solidFill>
              </a:rPr>
              <a:t>1</a:t>
            </a:r>
            <a:r>
              <a:rPr lang="en-IN" sz="1800" b="1">
                <a:solidFill>
                  <a:schemeClr val="tx1"/>
                </a:solidFill>
              </a:rPr>
              <a:t> (r</a:t>
            </a:r>
            <a:r>
              <a:rPr lang="en-IN" sz="1800" b="1" baseline="-25000">
                <a:solidFill>
                  <a:schemeClr val="tx1"/>
                </a:solidFill>
              </a:rPr>
              <a:t>1</a:t>
            </a:r>
            <a:r>
              <a:rPr lang="en-IN" sz="1800" b="1">
                <a:solidFill>
                  <a:schemeClr val="tx1"/>
                </a:solidFill>
              </a:rPr>
              <a:t>=15, r</a:t>
            </a:r>
            <a:r>
              <a:rPr lang="en-IN" sz="1800" b="1" baseline="-25000">
                <a:solidFill>
                  <a:schemeClr val="tx1"/>
                </a:solidFill>
              </a:rPr>
              <a:t>2</a:t>
            </a:r>
            <a:r>
              <a:rPr lang="en-IN" sz="1800" b="1">
                <a:solidFill>
                  <a:schemeClr val="tx1"/>
                </a:solidFill>
              </a:rPr>
              <a:t>=22)</a:t>
            </a:r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17" name="Flowchart: Process 16"/>
          <p:cNvSpPr/>
          <p:nvPr/>
        </p:nvSpPr>
        <p:spPr>
          <a:xfrm>
            <a:off x="4592320" y="1978996"/>
            <a:ext cx="4328430" cy="2247000"/>
          </a:xfrm>
          <a:prstGeom prst="flowChartProcess">
            <a:avLst/>
          </a:prstGeom>
          <a:solidFill>
            <a:schemeClr val="lt1">
              <a:alpha val="8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Flowchart: Process 18"/>
          <p:cNvSpPr/>
          <p:nvPr/>
        </p:nvSpPr>
        <p:spPr>
          <a:xfrm>
            <a:off x="4592320" y="448009"/>
            <a:ext cx="4328430" cy="1227910"/>
          </a:xfrm>
          <a:prstGeom prst="flowChartProcess">
            <a:avLst/>
          </a:prstGeom>
          <a:solidFill>
            <a:schemeClr val="lt1">
              <a:alpha val="87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132296" y="2397033"/>
            <a:ext cx="4105823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Key Observation: When multiplayer layers are active, adder layers are inactive and vice versa</a:t>
            </a:r>
          </a:p>
        </p:txBody>
      </p:sp>
      <p:graphicFrame>
        <p:nvGraphicFramePr>
          <p:cNvPr id="2" name="Table 8"/>
          <p:cNvGraphicFramePr>
            <a:graphicFrameLocks noGrp="1"/>
          </p:cNvGraphicFramePr>
          <p:nvPr/>
        </p:nvGraphicFramePr>
        <p:xfrm>
          <a:off x="154305" y="4514850"/>
          <a:ext cx="890079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3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4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576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8916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r>
                        <a:rPr lang="en-US"/>
                        <a:t>#Mults.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Slices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FFs </a:t>
                      </a:r>
                      <a:r>
                        <a:rPr lang="de-DE" altLang="en-US">
                          <a:latin typeface="Calibri" panose="020F0502020204030204" pitchFamily="34" charset="0"/>
                        </a:rPr>
                        <a:t>(Flip Flops)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DSPs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Clock Cycles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Freq.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Area overhead wrt. Single multiplier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Speed gain wrt.</a:t>
                      </a:r>
                      <a:r>
                        <a:rPr lang="en-US" dirty="0"/>
                        <a:t> Single multiplier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2149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100.2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174.8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1.28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1.68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1.52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2.89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6286009" y="5434741"/>
            <a:ext cx="0" cy="1009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10308" y="5473187"/>
            <a:ext cx="0" cy="1009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312" y="3584056"/>
            <a:ext cx="3617732" cy="64633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800"/>
              <a:t>Table: 256 bit Montgomery multiplier on Xilinx Zedboard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 bldLvl="0" animBg="1"/>
      <p:bldP spid="17" grpId="1" bldLvl="0" animBg="1"/>
      <p:bldP spid="19" grpId="0" bldLvl="0" animBg="1"/>
      <p:bldP spid="19" grpId="1" bldLvl="0" animBg="1"/>
      <p:bldP spid="21" grpId="0" bldLvl="0" animBg="1"/>
      <p:bldP spid="5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Field Architecture: Summary</a:t>
            </a:r>
          </a:p>
        </p:txBody>
      </p:sp>
      <p:graphicFrame>
        <p:nvGraphicFramePr>
          <p:cNvPr id="5" name="Content Placeholder 5"/>
          <p:cNvGraphicFramePr/>
          <p:nvPr/>
        </p:nvGraphicFramePr>
        <p:xfrm>
          <a:off x="-2505" y="1113932"/>
          <a:ext cx="9026819" cy="3246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53035" y="5504815"/>
            <a:ext cx="8837930" cy="706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/>
              <a:t>Next Objective: Building ECC architecture using the </a:t>
            </a:r>
            <a:r>
              <a:rPr lang="en-US" sz="2000" b="1"/>
              <a:t>developed finite field architecure</a:t>
            </a:r>
            <a:endParaRPr lang="en-US" sz="2000" b="1" dirty="0"/>
          </a:p>
        </p:txBody>
      </p:sp>
      <p:sp>
        <p:nvSpPr>
          <p:cNvPr id="39" name="Text Box 38"/>
          <p:cNvSpPr txBox="1"/>
          <p:nvPr/>
        </p:nvSpPr>
        <p:spPr>
          <a:xfrm>
            <a:off x="153035" y="4771390"/>
            <a:ext cx="8837295" cy="52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b="1" dirty="0" smtClean="0">
                <a:sym typeface="+mn-ea"/>
              </a:rPr>
              <a:t>Revisiting FPGA Implementation of Montgomery Multiplier in Redundant Number System for Efficient ECC Application in GF(p)</a:t>
            </a:r>
            <a:r>
              <a:rPr lang="de-DE" altLang="en-IN" b="1" dirty="0" smtClean="0">
                <a:latin typeface="Calibri" panose="020F0502020204030204" pitchFamily="34" charset="0"/>
                <a:sym typeface="+mn-ea"/>
              </a:rPr>
              <a:t>: 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Debapriya Basu Roy,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Debdeep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sym typeface="+mn-ea"/>
              </a:rPr>
              <a:t>Mukhopadhyay</a:t>
            </a:r>
            <a:r>
              <a:rPr lang="en-US" b="1" dirty="0" smtClean="0">
                <a:solidFill>
                  <a:schemeClr val="bg1"/>
                </a:solidFill>
                <a:sym typeface="+mn-ea"/>
              </a:rPr>
              <a:t>, </a:t>
            </a:r>
            <a:r>
              <a:rPr lang="en-IN" b="1" dirty="0" smtClean="0">
                <a:solidFill>
                  <a:schemeClr val="bg1"/>
                </a:solidFill>
                <a:sym typeface="+mn-ea"/>
              </a:rPr>
              <a:t>FPL2018: 323-326</a:t>
            </a:r>
            <a:endParaRPr lang="de-DE" altLang="en-IN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7212" y="1325360"/>
            <a:ext cx="8422005" cy="4252595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Consider a point P (x,y) which is in affine coordinate</a:t>
            </a:r>
          </a:p>
          <a:p>
            <a:r>
              <a:rPr lang="de-DE" altLang="en-US">
                <a:latin typeface="Calibri" panose="020F0502020204030204" pitchFamily="34" charset="0"/>
              </a:rPr>
              <a:t>We can represent this point P into projective coordinates (X,Y,Z) where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x=X/Z</a:t>
            </a:r>
            <a:r>
              <a:rPr lang="de-DE" altLang="en-US" baseline="30000">
                <a:latin typeface="Calibri" panose="020F0502020204030204" pitchFamily="34" charset="0"/>
              </a:rPr>
              <a:t>c</a:t>
            </a:r>
            <a:r>
              <a:rPr lang="de-DE" altLang="en-US">
                <a:latin typeface="Calibri" panose="020F0502020204030204" pitchFamily="34" charset="0"/>
              </a:rPr>
              <a:t> , y=Y/Z</a:t>
            </a:r>
            <a:r>
              <a:rPr lang="de-DE" altLang="en-US" baseline="30000">
                <a:latin typeface="Calibri" panose="020F0502020204030204" pitchFamily="34" charset="0"/>
              </a:rPr>
              <a:t>d 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For a single point P in affine coordinate, we can have multiple projective coordinate representation: (X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), (X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) .... (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X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>
                <a:latin typeface="Calibri" panose="020F0502020204030204" pitchFamily="34" charset="0"/>
              </a:rPr>
              <a:t>) as long as</a:t>
            </a:r>
          </a:p>
          <a:p>
            <a:pPr marL="571500" lvl="1" indent="0">
              <a:buNone/>
            </a:pPr>
            <a:r>
              <a:rPr lang="de-DE" altLang="en-US">
                <a:latin typeface="Calibri" panose="020F0502020204030204" pitchFamily="34" charset="0"/>
                <a:sym typeface="+mn-ea"/>
              </a:rPr>
              <a:t>x=X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/Z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c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=X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/Z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c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=...=X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/Z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c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, y=Y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/Z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d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 =Y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/Z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2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d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=...=Y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/Z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n</a:t>
            </a:r>
            <a:r>
              <a:rPr lang="de-DE" altLang="en-US" baseline="30000">
                <a:latin typeface="Calibri" panose="020F0502020204030204" pitchFamily="34" charset="0"/>
                <a:sym typeface="+mn-ea"/>
              </a:rPr>
              <a:t>d  </a:t>
            </a:r>
          </a:p>
          <a:p>
            <a:pPr lvl="1"/>
            <a:endParaRPr lang="de-DE" altLang="en-US">
              <a:latin typeface="Calibri" panose="020F0502020204030204" pitchFamily="34" charset="0"/>
            </a:endParaRP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Some popular projective coordinate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Standard Projective Form (c=1, d=1)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Jacobian (c=2,d=3)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Lopez-Dahab (c=1, d=2) (used mainly in binary curve)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Let´s consider y²=x³+Ax+B with Jacobinan coordinate</a:t>
            </a:r>
          </a:p>
          <a:p>
            <a:pPr lvl="0"/>
            <a:r>
              <a:rPr lang="de-DE" altLang="en-US">
                <a:latin typeface="Calibri" panose="020F0502020204030204" pitchFamily="34" charset="0"/>
              </a:rPr>
              <a:t>(Y/Z³)²=(X/Z²)³ +AX/Z²+B ==&gt; Y²= X³+AXZ⁴+BZ⁶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7212" y="965360"/>
            <a:ext cx="7167440" cy="360000"/>
          </a:xfrm>
        </p:spPr>
        <p:txBody>
          <a:bodyPr/>
          <a:lstStyle/>
          <a:p>
            <a:r>
              <a:rPr lang="de-DE" altLang="en-US" dirty="0">
                <a:latin typeface="Calibri" panose="020F0502020204030204" pitchFamily="34" charset="0"/>
              </a:rPr>
              <a:t>Projective Coordinates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58776" y="366639"/>
            <a:ext cx="716744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dirty="0" smtClean="0"/>
              <a:t>Efficient ECC </a:t>
            </a:r>
            <a:r>
              <a:rPr lang="en-US" dirty="0" err="1" smtClean="0"/>
              <a:t>Architecure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3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1115" y="810260"/>
            <a:ext cx="8943340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We want to add two points P (X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)  (in projective coordinates) and Q (x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</a:rPr>
              <a:t>2</a:t>
            </a:r>
            <a:r>
              <a:rPr lang="de-DE" altLang="en-US">
                <a:latin typeface="Calibri" panose="020F0502020204030204" pitchFamily="34" charset="0"/>
              </a:rPr>
              <a:t>)</a:t>
            </a:r>
          </a:p>
          <a:p>
            <a:r>
              <a:rPr lang="de-DE" altLang="en-US">
                <a:latin typeface="Calibri" panose="020F0502020204030204" pitchFamily="34" charset="0"/>
              </a:rPr>
              <a:t>Coordinate of P+Q in projective coordinate (X</a:t>
            </a:r>
            <a:r>
              <a:rPr lang="de-DE" altLang="en-US" baseline="-25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</a:rPr>
              <a:t>3</a:t>
            </a:r>
            <a:r>
              <a:rPr lang="de-DE" altLang="en-US">
                <a:latin typeface="Calibri" panose="020F0502020204030204" pitchFamily="34" charset="0"/>
              </a:rPr>
              <a:t>)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We want to double point P 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(X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) to 2P (X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  <a:sym typeface="+mn-ea"/>
              </a:rPr>
              <a:t>3</a:t>
            </a:r>
            <a:r>
              <a:rPr lang="de-DE" altLang="en-US">
                <a:latin typeface="Calibri" panose="020F0502020204030204" pitchFamily="34" charset="0"/>
                <a:sym typeface="+mn-ea"/>
              </a:rPr>
              <a:t>)</a:t>
            </a:r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8776" y="265674"/>
            <a:ext cx="7167440" cy="3600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Point Addition in Jacobian Coordinate</a:t>
            </a:r>
          </a:p>
        </p:txBody>
      </p:sp>
      <p:pic>
        <p:nvPicPr>
          <p:cNvPr id="6" name="Picture 5" descr="Screenshot from 2021-05-10 19-17-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738630"/>
            <a:ext cx="8026400" cy="1973580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/>
        </p:nvSpPr>
        <p:spPr>
          <a:xfrm>
            <a:off x="188596" y="3918194"/>
            <a:ext cx="7167440" cy="36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de-DE" altLang="en-US">
                <a:latin typeface="Calibri" panose="020F0502020204030204" pitchFamily="34" charset="0"/>
              </a:rPr>
              <a:t>Point Doubling in Jacobian Coordinate: </a:t>
            </a:r>
          </a:p>
        </p:txBody>
      </p:sp>
      <p:pic>
        <p:nvPicPr>
          <p:cNvPr id="8" name="Picture 7" descr="Screenshot from 2021-05-10 19-17-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4875530"/>
            <a:ext cx="6826885" cy="14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91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996950"/>
            <a:ext cx="8422005" cy="185420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Point Doubling Cost: 8 Multiplications (considering squaring equivalent to multiplication and ignoring the cost of modular addition and subtraction as thier cost are negligible compared to cost of modular multiplications)</a:t>
            </a:r>
          </a:p>
          <a:p>
            <a:r>
              <a:rPr lang="de-DE" altLang="en-US">
                <a:latin typeface="Calibri" panose="020F0502020204030204" pitchFamily="34" charset="0"/>
              </a:rPr>
              <a:t>Point Addition Cost: 11 Multiplications</a:t>
            </a:r>
          </a:p>
          <a:p>
            <a:r>
              <a:rPr lang="de-DE" altLang="en-US">
                <a:latin typeface="Calibri" panose="020F0502020204030204" pitchFamily="34" charset="0"/>
              </a:rPr>
              <a:t>Neither of them require any field inversion</a:t>
            </a:r>
          </a:p>
          <a:p>
            <a:r>
              <a:rPr lang="de-DE" altLang="en-US">
                <a:latin typeface="Calibri" panose="020F0502020204030204" pitchFamily="34" charset="0"/>
              </a:rPr>
              <a:t>Converting affine point P (x,y) in to Jacobian coordinate P (X,Y,Z)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x=X, y=Y, Z=1</a:t>
            </a:r>
          </a:p>
          <a:p>
            <a:pPr lvl="0"/>
            <a:r>
              <a:rPr lang="de-DE" altLang="en-US">
                <a:latin typeface="Calibri" panose="020F0502020204030204" pitchFamily="34" charset="0"/>
                <a:sym typeface="+mn-ea"/>
              </a:rPr>
              <a:t>Converting Jacobian point P (X,Y,Z) in to affine coordinate P (x,y)</a:t>
            </a:r>
          </a:p>
          <a:p>
            <a:pPr lvl="1"/>
            <a:r>
              <a:rPr lang="de-DE" altLang="en-US" sz="1800">
                <a:latin typeface="Calibri" panose="020F0502020204030204" pitchFamily="34" charset="0"/>
                <a:sym typeface="+mn-ea"/>
              </a:rPr>
              <a:t>x=X/Z², y=Y/Z³, cost: 4 Mult.+1 Inversion</a:t>
            </a:r>
          </a:p>
          <a:p>
            <a:pPr lvl="0"/>
            <a:r>
              <a:rPr lang="de-DE" altLang="en-US" sz="2000">
                <a:latin typeface="Calibri" panose="020F0502020204030204" pitchFamily="34" charset="0"/>
                <a:sym typeface="+mn-ea"/>
              </a:rPr>
              <a:t>We can actually assign value to the point of infinity in projective coordinate: O=(0,1,0)</a:t>
            </a:r>
            <a:endParaRPr lang="de-DE" altLang="en-US">
              <a:latin typeface="Calibri" panose="020F0502020204030204" pitchFamily="34" charset="0"/>
            </a:endParaRPr>
          </a:p>
          <a:p>
            <a:pPr lvl="0"/>
            <a:endParaRPr lang="de-DE" altLang="en-US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lvl="1"/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 sz="2400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  <a:p>
            <a:pPr marL="101600" indent="0">
              <a:buNone/>
            </a:pPr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Overall cost</a:t>
            </a:r>
          </a:p>
        </p:txBody>
      </p:sp>
    </p:spTree>
    <p:extLst>
      <p:ext uri="{BB962C8B-B14F-4D97-AF65-F5344CB8AC3E}">
        <p14:creationId xmlns:p14="http://schemas.microsoft.com/office/powerpoint/2010/main" val="34104460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4935" y="972185"/>
            <a:ext cx="8943340" cy="3124835"/>
          </a:xfrm>
        </p:spPr>
        <p:txBody>
          <a:bodyPr/>
          <a:lstStyle/>
          <a:p>
            <a:r>
              <a:rPr lang="en-US">
                <a:latin typeface="+mn-lt"/>
                <a:cs typeface="+mn-lt"/>
              </a:rPr>
              <a:t>In differential addition, to perform addition of two points P and Q,we require the knowledge of P−Q. </a:t>
            </a:r>
          </a:p>
          <a:p>
            <a:r>
              <a:rPr lang="en-US">
                <a:latin typeface="+mn-lt"/>
                <a:cs typeface="+mn-lt"/>
              </a:rPr>
              <a:t>Differential addition formula was first proposed for Montgomery curve. </a:t>
            </a:r>
          </a:p>
          <a:p>
            <a:r>
              <a:rPr lang="en-US">
                <a:latin typeface="+mn-lt"/>
                <a:cs typeface="+mn-lt"/>
              </a:rPr>
              <a:t>One of the advantages of using differential addition in Montgomery curve is that the entire scalar multiplication can be performed using only the x coordinate of the points. </a:t>
            </a:r>
          </a:p>
          <a:p>
            <a:r>
              <a:rPr lang="en-US">
                <a:latin typeface="+mn-lt"/>
                <a:cs typeface="+mn-lt"/>
              </a:rPr>
              <a:t>Scalar multiplication algorithm using differential addition on Montgomery curve is known as the Montgomery lad</a:t>
            </a:r>
            <a:r>
              <a:rPr lang="de-DE" altLang="en-US">
                <a:latin typeface="+mn-lt"/>
                <a:cs typeface="+mn-lt"/>
              </a:rPr>
              <a:t>der.</a:t>
            </a:r>
          </a:p>
          <a:p>
            <a:r>
              <a:rPr lang="de-DE" altLang="en-US">
                <a:latin typeface="+mn-lt"/>
                <a:cs typeface="+mn-lt"/>
              </a:rPr>
              <a:t>A Montgomery curve E defined over GF(p) can be represented as below:</a:t>
            </a:r>
          </a:p>
          <a:p>
            <a:pPr lvl="1"/>
            <a:r>
              <a:rPr lang="de-DE" altLang="en-US">
                <a:latin typeface="+mn-lt"/>
                <a:cs typeface="+mn-lt"/>
              </a:rPr>
              <a:t>By²=x³+Ax²+x, A, B are field elements of GF(p)</a:t>
            </a:r>
          </a:p>
          <a:p>
            <a:pPr lvl="1"/>
            <a:r>
              <a:rPr lang="de-DE" altLang="en-US">
                <a:latin typeface="+mn-lt"/>
                <a:cs typeface="+mn-lt"/>
              </a:rPr>
              <a:t>To reduce the inversion, points in affine coordinate will be transformed in to standard projective format (c=1, d=1)</a:t>
            </a:r>
          </a:p>
          <a:p>
            <a:endParaRPr lang="de-DE" altLang="en-US">
              <a:latin typeface="+mn-lt"/>
              <a:cs typeface="+mn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Differential Addition: </a:t>
            </a:r>
          </a:p>
        </p:txBody>
      </p:sp>
    </p:spTree>
    <p:extLst>
      <p:ext uri="{BB962C8B-B14F-4D97-AF65-F5344CB8AC3E}">
        <p14:creationId xmlns:p14="http://schemas.microsoft.com/office/powerpoint/2010/main" val="9389613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07975" y="928370"/>
            <a:ext cx="8775065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Consider the point P with coordinate (X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,Y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) in standard projective domain</a:t>
            </a:r>
          </a:p>
          <a:p>
            <a:r>
              <a:rPr lang="de-DE" altLang="en-US">
                <a:latin typeface="Calibri" panose="020F0502020204030204" pitchFamily="34" charset="0"/>
              </a:rPr>
              <a:t>Then we define the x coordinate map as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x(P)=(X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,Z</a:t>
            </a:r>
            <a:r>
              <a:rPr lang="de-DE" altLang="en-US" baseline="-25000">
                <a:latin typeface="Calibri" panose="020F0502020204030204" pitchFamily="34" charset="0"/>
              </a:rPr>
              <a:t>1</a:t>
            </a:r>
            <a:r>
              <a:rPr lang="de-DE" altLang="en-US">
                <a:latin typeface="Calibri" panose="020F0502020204030204" pitchFamily="34" charset="0"/>
              </a:rPr>
              <a:t>) if P!=O</a:t>
            </a:r>
          </a:p>
          <a:p>
            <a:pPr lvl="1"/>
            <a:r>
              <a:rPr lang="de-DE" altLang="en-US">
                <a:latin typeface="Calibri" panose="020F0502020204030204" pitchFamily="34" charset="0"/>
              </a:rPr>
              <a:t>x(P)=(1,0) if P=O=(0,1,0)</a:t>
            </a:r>
          </a:p>
          <a:p>
            <a:pPr lvl="0"/>
            <a:r>
              <a:rPr lang="de-DE" altLang="en-US" sz="2000">
                <a:latin typeface="Calibri" panose="020F0502020204030204" pitchFamily="34" charset="0"/>
              </a:rPr>
              <a:t>xADD(x(P),x(Q),x(P-Q))=x(P+Q) ==&gt; </a:t>
            </a:r>
            <a:r>
              <a:rPr lang="de-DE" altLang="en-US" sz="2000" b="1">
                <a:latin typeface="Calibri" panose="020F0502020204030204" pitchFamily="34" charset="0"/>
              </a:rPr>
              <a:t>Differential Addition</a:t>
            </a:r>
          </a:p>
          <a:p>
            <a:pPr lvl="0"/>
            <a:r>
              <a:rPr lang="de-DE" altLang="en-US" sz="2000">
                <a:latin typeface="Calibri" panose="020F0502020204030204" pitchFamily="34" charset="0"/>
              </a:rPr>
              <a:t>xDBL(x(P))=x([2]P)  ==&gt; </a:t>
            </a:r>
            <a:r>
              <a:rPr lang="de-DE" altLang="en-US" sz="2000" b="1">
                <a:latin typeface="Calibri" panose="020F0502020204030204" pitchFamily="34" charset="0"/>
              </a:rPr>
              <a:t>Doubling</a:t>
            </a:r>
          </a:p>
          <a:p>
            <a:pPr marL="101600" lvl="0" indent="0">
              <a:buNone/>
            </a:pPr>
            <a:r>
              <a:rPr lang="de-DE" altLang="en-US" sz="2000">
                <a:latin typeface="Calibri" panose="020F0502020204030204" pitchFamily="34" charset="0"/>
              </a:rPr>
              <a:t>  </a:t>
            </a:r>
            <a:endParaRPr lang="de-DE" altLang="en-US">
              <a:latin typeface="Calibri" panose="020F0502020204030204" pitchFamily="34" charset="0"/>
            </a:endParaRPr>
          </a:p>
          <a:p>
            <a:pPr marL="571500" lvl="1" indent="0">
              <a:buNone/>
            </a:pPr>
            <a:endParaRPr lang="de-DE" altLang="en-US">
              <a:latin typeface="Calibri" panose="020F050202020403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58775" y="366395"/>
            <a:ext cx="8412480" cy="360045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Differential addition with and Doubling with x coordinate</a:t>
            </a:r>
          </a:p>
        </p:txBody>
      </p:sp>
      <p:pic>
        <p:nvPicPr>
          <p:cNvPr id="6" name="Picture 5" descr="Screenshot from 2021-05-10 21-15-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455" y="3304540"/>
            <a:ext cx="6382385" cy="1486535"/>
          </a:xfrm>
          <a:prstGeom prst="rect">
            <a:avLst/>
          </a:prstGeom>
        </p:spPr>
      </p:pic>
      <p:pic>
        <p:nvPicPr>
          <p:cNvPr id="8" name="Picture 7" descr="Screenshot from 2021-05-10 21-15-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75" y="5012055"/>
            <a:ext cx="6336665" cy="12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01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775" y="928272"/>
            <a:ext cx="8421688" cy="500150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Montgomery Ladder for Scalar Multiplication</a:t>
            </a:r>
          </a:p>
        </p:txBody>
      </p:sp>
      <p:pic>
        <p:nvPicPr>
          <p:cNvPr id="8" name="Picture 7" descr="Screenshot from 2021-05-10 21-28-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0" y="776605"/>
            <a:ext cx="6921500" cy="25184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93370" y="3390265"/>
            <a:ext cx="77673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en-US" sz="1800">
                <a:latin typeface="Calibri" panose="020F0502020204030204" pitchFamily="34" charset="0"/>
              </a:rPr>
              <a:t>Please note that at every iteration difference between R</a:t>
            </a:r>
            <a:r>
              <a:rPr lang="de-DE" altLang="en-US" sz="1800" baseline="-25000">
                <a:latin typeface="Calibri" panose="020F0502020204030204" pitchFamily="34" charset="0"/>
              </a:rPr>
              <a:t>0</a:t>
            </a:r>
            <a:r>
              <a:rPr lang="de-DE" altLang="en-US" sz="1800">
                <a:latin typeface="Calibri" panose="020F0502020204030204" pitchFamily="34" charset="0"/>
              </a:rPr>
              <a:t> and R</a:t>
            </a:r>
            <a:r>
              <a:rPr lang="de-DE" altLang="en-US" sz="1800" baseline="-25000">
                <a:latin typeface="Calibri" panose="020F0502020204030204" pitchFamily="34" charset="0"/>
              </a:rPr>
              <a:t>1 </a:t>
            </a:r>
            <a:r>
              <a:rPr lang="de-DE" altLang="en-US" sz="1800">
                <a:latin typeface="Calibri" panose="020F0502020204030204" pitchFamily="34" charset="0"/>
              </a:rPr>
              <a:t>is always P</a:t>
            </a:r>
          </a:p>
          <a:p>
            <a:endParaRPr lang="de-DE" altLang="en-US" sz="1800"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altLang="en-US" sz="1800">
                <a:latin typeface="Calibri" panose="020F0502020204030204" pitchFamily="34" charset="0"/>
              </a:rPr>
              <a:t>Example: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Compute 10P</a:t>
            </a: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k=10=(1010)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2 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,m=4,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=P,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=2P</a:t>
            </a: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iteration i=2, k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i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=0,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=2P,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=3P</a:t>
            </a:r>
            <a:endParaRPr lang="de-DE" altLang="en-US" sz="180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iteration i=1, k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i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=1,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=5P,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=4P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iteration i=0, k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i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=0,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=10P, 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1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=9P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800">
                <a:latin typeface="Calibri" panose="020F0502020204030204" pitchFamily="34" charset="0"/>
                <a:sym typeface="+mn-ea"/>
              </a:rPr>
              <a:t>R</a:t>
            </a:r>
            <a:r>
              <a:rPr lang="de-DE" altLang="en-US" sz="1800" baseline="-25000">
                <a:latin typeface="Calibri" panose="020F0502020204030204" pitchFamily="34" charset="0"/>
                <a:sym typeface="+mn-ea"/>
              </a:rPr>
              <a:t>0</a:t>
            </a:r>
            <a:r>
              <a:rPr lang="de-DE" altLang="en-US" sz="1800">
                <a:latin typeface="Calibri" panose="020F0502020204030204" pitchFamily="34" charset="0"/>
                <a:sym typeface="+mn-ea"/>
              </a:rPr>
              <a:t> has the final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altLang="en-US" sz="1800">
                <a:latin typeface="Calibri" panose="020F0502020204030204" pitchFamily="34" charset="0"/>
              </a:rPr>
              <a:t>Weakness: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altLang="en-US" sz="1800">
                <a:latin typeface="Calibri" panose="020F0502020204030204" pitchFamily="34" charset="0"/>
              </a:rPr>
              <a:t>We need to check if k</a:t>
            </a:r>
            <a:r>
              <a:rPr lang="de-DE" altLang="en-US" sz="1800" baseline="-25000">
                <a:latin typeface="Calibri" panose="020F0502020204030204" pitchFamily="34" charset="0"/>
              </a:rPr>
              <a:t>m-1</a:t>
            </a:r>
            <a:r>
              <a:rPr lang="de-DE" altLang="en-US" sz="1800">
                <a:latin typeface="Calibri" panose="020F0502020204030204" pitchFamily="34" charset="0"/>
              </a:rPr>
              <a:t>=1 or not.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altLang="en-US" sz="1800">
                <a:latin typeface="Calibri" panose="020F0502020204030204" pitchFamily="34" charset="0"/>
              </a:rPr>
              <a:t>If we know, which branch is taken, we can get the secret scalar </a:t>
            </a:r>
          </a:p>
          <a:p>
            <a:endParaRPr lang="de-DE" altLang="en-US" sz="18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38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DSP Blocks: Evolution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1" y="923067"/>
            <a:ext cx="6861649" cy="330527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77" y="992944"/>
            <a:ext cx="6168597" cy="3236325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8" y="926179"/>
            <a:ext cx="6155502" cy="37077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909" y="5182369"/>
            <a:ext cx="8489373" cy="64516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altLang="en-IN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Our objective will be to device optimal architecture of field multipliers using asymmetric integer multipliers of these DSP blocks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3618" y="1533594"/>
            <a:ext cx="3335483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Virtex-4:18 x18 signed </a:t>
            </a:r>
            <a:r>
              <a:rPr lang="en-IN" sz="1800" b="1">
                <a:solidFill>
                  <a:schemeClr val="tx1"/>
                </a:solidFill>
              </a:rPr>
              <a:t>mult.</a:t>
            </a:r>
            <a:endParaRPr lang="en-IN" sz="1800" b="1" dirty="0">
              <a:solidFill>
                <a:schemeClr val="tx1"/>
              </a:solidFill>
            </a:endParaRPr>
          </a:p>
          <a:p>
            <a:endParaRPr lang="en-IN" sz="1800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7599" y="2140222"/>
            <a:ext cx="3335483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</a:rPr>
              <a:t>Virtex-5,6,7: 25 x18 signed </a:t>
            </a:r>
            <a:r>
              <a:rPr lang="en-IN" sz="1800" b="1" err="1">
                <a:solidFill>
                  <a:schemeClr val="tx1"/>
                </a:solidFill>
              </a:rPr>
              <a:t>mult</a:t>
            </a:r>
            <a:r>
              <a:rPr lang="en-IN" sz="18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129" y="3103390"/>
            <a:ext cx="3335483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800" b="1" err="1">
                <a:solidFill>
                  <a:schemeClr val="tx1"/>
                </a:solidFill>
              </a:rPr>
              <a:t>Virtex</a:t>
            </a:r>
            <a:r>
              <a:rPr lang="en-IN" sz="1800" b="1" dirty="0">
                <a:solidFill>
                  <a:schemeClr val="tx1"/>
                </a:solidFill>
              </a:rPr>
              <a:t> 7 </a:t>
            </a:r>
            <a:r>
              <a:rPr lang="en-IN" sz="1800" b="1" err="1">
                <a:solidFill>
                  <a:schemeClr val="tx1"/>
                </a:solidFill>
              </a:rPr>
              <a:t>Ultrascale</a:t>
            </a:r>
            <a:r>
              <a:rPr lang="en-IN" sz="1800" b="1" dirty="0">
                <a:solidFill>
                  <a:schemeClr val="tx1"/>
                </a:solidFill>
              </a:rPr>
              <a:t>: 27 x18  signed </a:t>
            </a:r>
            <a:r>
              <a:rPr lang="en-IN" sz="1800" b="1">
                <a:solidFill>
                  <a:schemeClr val="tx1"/>
                </a:solidFill>
              </a:rPr>
              <a:t>mult.</a:t>
            </a:r>
            <a:endParaRPr lang="en-IN" sz="1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5" grpId="0"/>
      <p:bldP spid="6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Montgomery Curve: Curve25519</a:t>
            </a:r>
          </a:p>
        </p:txBody>
      </p:sp>
      <p:sp>
        <p:nvSpPr>
          <p:cNvPr id="5" name="Rectangle 4"/>
          <p:cNvSpPr/>
          <p:nvPr/>
        </p:nvSpPr>
        <p:spPr>
          <a:xfrm>
            <a:off x="6428345" y="1107938"/>
            <a:ext cx="2637285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b="1" dirty="0">
                <a:solidFill>
                  <a:schemeClr val="bg1"/>
                </a:solidFill>
                <a:latin typeface="+mj-lt"/>
              </a:rPr>
              <a:t>The curve equation for Montgomery curve is </a:t>
            </a:r>
            <a:r>
              <a:rPr lang="es-ES" sz="1800" b="1" i="1" dirty="0">
                <a:solidFill>
                  <a:schemeClr val="bg1"/>
                </a:solidFill>
                <a:latin typeface="+mj-lt"/>
              </a:rPr>
              <a:t>E </a:t>
            </a:r>
            <a:r>
              <a:rPr lang="es-ES" sz="1800" b="1" dirty="0">
                <a:solidFill>
                  <a:schemeClr val="bg1"/>
                </a:solidFill>
                <a:latin typeface="+mj-lt"/>
              </a:rPr>
              <a:t>: </a:t>
            </a:r>
            <a:r>
              <a:rPr lang="es-ES" sz="1800" b="1" i="1" dirty="0">
                <a:solidFill>
                  <a:schemeClr val="bg1"/>
                </a:solidFill>
                <a:latin typeface="+mj-lt"/>
              </a:rPr>
              <a:t>y</a:t>
            </a:r>
            <a:r>
              <a:rPr lang="es-ES" sz="1800" b="1" i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s-ES" sz="1800" b="1" dirty="0">
                <a:solidFill>
                  <a:schemeClr val="bg1"/>
                </a:solidFill>
                <a:latin typeface="+mj-lt"/>
              </a:rPr>
              <a:t> = </a:t>
            </a:r>
            <a:r>
              <a:rPr lang="es-ES" sz="1800" b="1" i="1" dirty="0">
                <a:solidFill>
                  <a:schemeClr val="bg1"/>
                </a:solidFill>
                <a:latin typeface="+mj-lt"/>
              </a:rPr>
              <a:t>x</a:t>
            </a:r>
            <a:r>
              <a:rPr lang="es-ES" sz="1800" b="1" i="1" baseline="30000" dirty="0">
                <a:solidFill>
                  <a:schemeClr val="bg1"/>
                </a:solidFill>
                <a:latin typeface="+mj-lt"/>
              </a:rPr>
              <a:t>3</a:t>
            </a:r>
            <a:r>
              <a:rPr lang="es-ES" sz="1800" b="1" dirty="0">
                <a:solidFill>
                  <a:schemeClr val="bg1"/>
                </a:solidFill>
                <a:latin typeface="+mj-lt"/>
              </a:rPr>
              <a:t> + </a:t>
            </a:r>
            <a:r>
              <a:rPr lang="es-ES" sz="1800" b="1" i="1" dirty="0">
                <a:solidFill>
                  <a:schemeClr val="bg1"/>
                </a:solidFill>
                <a:latin typeface="+mj-lt"/>
              </a:rPr>
              <a:t>Ax</a:t>
            </a:r>
            <a:r>
              <a:rPr lang="es-ES" sz="1800" b="1" i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s-ES" sz="1800" b="1" dirty="0">
                <a:solidFill>
                  <a:schemeClr val="bg1"/>
                </a:solidFill>
                <a:latin typeface="+mj-lt"/>
              </a:rPr>
              <a:t> + </a:t>
            </a:r>
            <a:r>
              <a:rPr lang="es-ES" sz="1800" b="1" i="1" dirty="0">
                <a:solidFill>
                  <a:schemeClr val="bg1"/>
                </a:solidFill>
                <a:latin typeface="+mj-lt"/>
              </a:rPr>
              <a:t>x </a:t>
            </a:r>
            <a:endParaRPr lang="es-ES" sz="1800" b="1" dirty="0">
              <a:solidFill>
                <a:schemeClr val="bg1"/>
              </a:solidFill>
              <a:latin typeface="+mj-lt"/>
            </a:endParaRPr>
          </a:p>
          <a:p>
            <a:r>
              <a:rPr lang="en-IN" sz="1800" b="1" dirty="0">
                <a:solidFill>
                  <a:schemeClr val="bg1"/>
                </a:solidFill>
                <a:latin typeface="+mj-lt"/>
              </a:rPr>
              <a:t>For Curve-25519, </a:t>
            </a:r>
            <a:r>
              <a:rPr lang="en-IN" sz="1800" b="1" i="1" dirty="0">
                <a:solidFill>
                  <a:schemeClr val="bg1"/>
                </a:solidFill>
                <a:latin typeface="+mj-lt"/>
              </a:rPr>
              <a:t>A </a:t>
            </a:r>
            <a:r>
              <a:rPr lang="en-IN" sz="1800" b="1" dirty="0">
                <a:solidFill>
                  <a:schemeClr val="bg1"/>
                </a:solidFill>
                <a:latin typeface="+mj-lt"/>
              </a:rPr>
              <a:t>is 486662 and the modulus is 2</a:t>
            </a:r>
            <a:r>
              <a:rPr lang="en-IN" sz="1800" b="1" baseline="30000" dirty="0">
                <a:solidFill>
                  <a:schemeClr val="bg1"/>
                </a:solidFill>
                <a:latin typeface="+mj-lt"/>
              </a:rPr>
              <a:t>255</a:t>
            </a:r>
            <a:r>
              <a:rPr lang="en-IN" sz="1800" b="1" dirty="0">
                <a:solidFill>
                  <a:schemeClr val="bg1"/>
                </a:solidFill>
                <a:latin typeface="+mj-lt"/>
              </a:rPr>
              <a:t>−19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6" y="1107785"/>
            <a:ext cx="5932063" cy="4179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928" y="5518496"/>
            <a:ext cx="8595837" cy="923330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800" dirty="0"/>
              <a:t>Faster Differential Addition formula compared to generic </a:t>
            </a:r>
            <a:r>
              <a:rPr lang="en-US" sz="1800"/>
              <a:t>short Weierstrass curve</a:t>
            </a:r>
            <a:endParaRPr lang="en-US" sz="1800" dirty="0"/>
          </a:p>
          <a:p>
            <a:r>
              <a:rPr lang="en-US" sz="1800" dirty="0"/>
              <a:t>X coordinate only formula: Does </a:t>
            </a:r>
            <a:r>
              <a:rPr lang="en-US" sz="1800"/>
              <a:t>not require y coordinate values during ladder step</a:t>
            </a:r>
            <a:endParaRPr lang="en-US" sz="1800" dirty="0"/>
          </a:p>
          <a:p>
            <a:r>
              <a:rPr lang="en-US" sz="1800"/>
              <a:t>Constant time and simple power attack secure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1729886" y="1301260"/>
            <a:ext cx="208817" cy="175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Scheduling of Montgomery Ladder Steps</a:t>
            </a:r>
          </a:p>
        </p:txBody>
      </p:sp>
      <p:sp>
        <p:nvSpPr>
          <p:cNvPr id="6" name="Slide Number Placeholder 4"/>
          <p:cNvSpPr>
            <a:spLocks noGrp="1"/>
          </p:cNvSpPr>
          <p:nvPr/>
        </p:nvSpPr>
        <p:spPr>
          <a:xfrm>
            <a:off x="7582094" y="6096668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  <a:defRPr sz="1200" b="1" i="0" u="none" strike="noStrike" cap="none">
                <a:solidFill>
                  <a:srgbClr val="FFFFFF"/>
                </a:solidFill>
                <a:latin typeface="Roboto Condensed" panose="02000000000000000000"/>
                <a:ea typeface="Roboto Condensed" panose="02000000000000000000"/>
                <a:cs typeface="Roboto Condensed" panose="02000000000000000000"/>
                <a:sym typeface="Roboto Condensed" panose="020000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71</a:t>
            </a:fld>
            <a:endParaRPr lang="en-GB"/>
          </a:p>
        </p:txBody>
      </p:sp>
      <p:sp>
        <p:nvSpPr>
          <p:cNvPr id="8" name="TextBox 3"/>
          <p:cNvSpPr txBox="1"/>
          <p:nvPr/>
        </p:nvSpPr>
        <p:spPr>
          <a:xfrm>
            <a:off x="5626836" y="1060619"/>
            <a:ext cx="3448249" cy="2800767"/>
          </a:xfrm>
          <a:prstGeom prst="rect">
            <a:avLst/>
          </a:prstGeom>
          <a:solidFill>
            <a:schemeClr val="bg1"/>
          </a:solidFill>
          <a:ln w="28575">
            <a:solidFill>
              <a:srgbClr val="4472C4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</a:rPr>
              <a:t>Scheduling with two multiplier has only one idle multiplicative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</a:rPr>
              <a:t>Scheduling with four multipliers has 3 idle multiplicative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</a:rPr>
              <a:t>Step 6 of scheduling with two multipliers take 31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tx1"/>
                </a:solidFill>
              </a:rPr>
              <a:t>Step 6 of scheduling with four multipliers take 63 cycles</a:t>
            </a:r>
          </a:p>
          <a:p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1665" y="3226031"/>
            <a:ext cx="5547360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800" b="1" dirty="0">
                <a:solidFill>
                  <a:schemeClr val="tx1"/>
                </a:solidFill>
              </a:rPr>
              <a:t>The improvement in the critical path is nullified by the increment in the clock cycles</a:t>
            </a:r>
            <a:endParaRPr lang="en-IN" b="1">
              <a:solidFill>
                <a:schemeClr val="tx1"/>
              </a:solidFill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04" y="3945483"/>
            <a:ext cx="6980079" cy="28207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2" y="996983"/>
            <a:ext cx="5414210" cy="214489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74556" y="4439653"/>
            <a:ext cx="6870033" cy="1864895"/>
            <a:chOff x="974556" y="4439653"/>
            <a:chExt cx="6870033" cy="1864895"/>
          </a:xfrm>
        </p:grpSpPr>
        <p:sp>
          <p:nvSpPr>
            <p:cNvPr id="18" name="Rectangle 17"/>
            <p:cNvSpPr/>
            <p:nvPr/>
          </p:nvSpPr>
          <p:spPr>
            <a:xfrm>
              <a:off x="974557" y="4439653"/>
              <a:ext cx="6870032" cy="372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556" y="5161546"/>
              <a:ext cx="6870032" cy="3850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556" y="5931568"/>
              <a:ext cx="6870031" cy="372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974555" y="6304547"/>
            <a:ext cx="6870031" cy="3729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21" grpId="0" bldLvl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9721" y="156454"/>
            <a:ext cx="7167440" cy="360000"/>
          </a:xfrm>
        </p:spPr>
        <p:txBody>
          <a:bodyPr/>
          <a:lstStyle/>
          <a:p>
            <a:r>
              <a:rPr lang="en-US"/>
              <a:t>Proposed ECC Architecture</a:t>
            </a:r>
            <a:endParaRPr lang="en-US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903" y="1134395"/>
            <a:ext cx="4813765" cy="35838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87" y="964337"/>
            <a:ext cx="4275178" cy="3852154"/>
          </a:xfrm>
          <a:prstGeom prst="rect">
            <a:avLst/>
          </a:prstGeom>
        </p:spPr>
      </p:pic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1196858" y="4811372"/>
          <a:ext cx="7216668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3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7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3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107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Component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Available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Utilization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78">
                <a:tc rowSpan="5">
                  <a:txBody>
                    <a:bodyPr/>
                    <a:lstStyle/>
                    <a:p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r>
                        <a:rPr lang="en-US" sz="1600"/>
                        <a:t>Low Area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Registers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4632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106400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4.35%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LUTs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4567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53200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8.58%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Slices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1928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13300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14.50%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DSP48E1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18.19%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98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Block Rams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140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6.42%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421640" y="657860"/>
            <a:ext cx="3651885" cy="39878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en-US" sz="2000">
                <a:latin typeface="Calibri" panose="020F0502020204030204" pitchFamily="34" charset="0"/>
              </a:rPr>
              <a:t>Initial Attemmpt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4978400" y="657860"/>
            <a:ext cx="3651885" cy="39878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altLang="en-US" sz="2000">
                <a:latin typeface="Calibri" panose="020F0502020204030204" pitchFamily="34" charset="0"/>
              </a:rPr>
              <a:t>Final Low Area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ECC Clock Cycle Requirement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73</a:t>
            </a:fld>
            <a:endParaRPr lang="de-DE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485" y="909266"/>
          <a:ext cx="8736153" cy="2560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2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185">
                <a:tc rowSpan="7">
                  <a:txBody>
                    <a:bodyPr/>
                    <a:lstStyle/>
                    <a:p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r>
                        <a:rPr lang="en-US" sz="1600"/>
                        <a:t>Low Area Design (Single Scalar Multiplication)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Modular </a:t>
                      </a:r>
                      <a:r>
                        <a:rPr lang="en-US" sz="16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55.25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 Modular Multiplication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31@181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171.3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</a:t>
                      </a:r>
                      <a:r>
                        <a:rPr lang="en-US" sz="1600"/>
                        <a:t>Iteration of Montgomery ladder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205@181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1132.6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Scalar Multiplication Loop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52275@181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288819.4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Field Inversion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9435@181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52128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Range Correction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264@181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1458.6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Complete Scalar Multiplication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62084@181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343104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Table 6"/>
          <p:cNvGraphicFramePr>
            <a:graphicFrameLocks noGrp="1"/>
          </p:cNvGraphicFramePr>
          <p:nvPr/>
        </p:nvGraphicFramePr>
        <p:xfrm>
          <a:off x="-3312" y="3458921"/>
          <a:ext cx="8755960" cy="3300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4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136">
                <a:tc rowSpan="8">
                  <a:txBody>
                    <a:bodyPr/>
                    <a:lstStyle/>
                    <a:p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endParaRPr lang="en-US" sz="1600" dirty="0"/>
                    </a:p>
                    <a:p>
                      <a:pPr lvl="0">
                        <a:buNone/>
                      </a:pPr>
                      <a:r>
                        <a:rPr lang="en-US" sz="1600"/>
                        <a:t>Two Parallel Scalar Multiplier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Modular </a:t>
                      </a:r>
                      <a:r>
                        <a:rPr lang="en-US" sz="1600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10@268.1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37.3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 Modular Multiplication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63@268.1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234.9ns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Single </a:t>
                      </a:r>
                      <a:r>
                        <a:rPr lang="en-US" sz="1600"/>
                        <a:t>Iteration of two parallel steps ofMontgomery ladder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408@268.1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1521.9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9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Scalar Multiplication Loop for 2 scalar multiplicatiom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104040@268.1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388069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Field Inversion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18359@268.1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68479 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Range Correction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714@268.1 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2663.22 ns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Two Scalar Multiplication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123187@268.1MHz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460000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4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One Scalar Multiplication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61593@268.1 MHz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230000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74995" y="930972"/>
            <a:ext cx="8421688" cy="5001508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956" y="316474"/>
            <a:ext cx="7167440" cy="360000"/>
          </a:xfrm>
        </p:spPr>
        <p:txBody>
          <a:bodyPr/>
          <a:lstStyle/>
          <a:p>
            <a:r>
              <a:rPr lang="en-US"/>
              <a:t>Final Result And Comparison</a:t>
            </a:r>
          </a:p>
        </p:txBody>
      </p:sp>
      <p:graphicFrame>
        <p:nvGraphicFramePr>
          <p:cNvPr id="6" name="Table 8"/>
          <p:cNvGraphicFramePr>
            <a:graphicFrameLocks noGrp="1"/>
          </p:cNvGraphicFramePr>
          <p:nvPr/>
        </p:nvGraphicFramePr>
        <p:xfrm>
          <a:off x="114316" y="735429"/>
          <a:ext cx="9003848" cy="2641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1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7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59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7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9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46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95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Architecture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Slices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DSP</a:t>
                      </a:r>
                      <a:r>
                        <a:rPr lang="de-DE" altLang="en-US" sz="1600" dirty="0">
                          <a:latin typeface="Calibri" panose="020F0502020204030204" pitchFamily="34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BRAMs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Platform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Freq.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Latency</a:t>
                      </a:r>
                      <a:endParaRPr lang="en-US" sz="1600" dirty="0"/>
                    </a:p>
                    <a:p>
                      <a:pPr lvl="0">
                        <a:buNone/>
                      </a:pPr>
                      <a:r>
                        <a:rPr lang="en-US" sz="1600"/>
                        <a:t>(micro-s.)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Low </a:t>
                      </a:r>
                      <a:r>
                        <a:rPr lang="en-US" sz="1600"/>
                        <a:t>Area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1928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4567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4632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Zynq-7020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343.1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altLang="en-US" sz="1600" dirty="0">
                          <a:latin typeface="Calibri" panose="020F0502020204030204" pitchFamily="34" charset="0"/>
                        </a:rPr>
                        <a:t>T</a:t>
                      </a:r>
                      <a:r>
                        <a:rPr lang="en-US" sz="1600" dirty="0"/>
                        <a:t>wo parallel Scalar </a:t>
                      </a:r>
                      <a:r>
                        <a:rPr lang="en-US" sz="1600"/>
                        <a:t>Multiplier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Zynq-7020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268.1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460 (two scalar </a:t>
                      </a:r>
                      <a:r>
                        <a:rPr lang="en-US" sz="1600" err="1"/>
                        <a:t>mult</a:t>
                      </a:r>
                      <a:r>
                        <a:rPr lang="en-US" sz="1600" dirty="0"/>
                        <a:t>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[1] Single 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1029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2783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3592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Zynq-7020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397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[2]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8639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21107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26483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260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Zynq-7030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115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118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[3]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6161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17939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21077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175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Zynq-7030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114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92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1"/>
          <p:cNvSpPr txBox="1"/>
          <p:nvPr/>
        </p:nvSpPr>
        <p:spPr>
          <a:xfrm>
            <a:off x="36230" y="3484383"/>
            <a:ext cx="9082539" cy="1229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000"/>
              <a:t>[1] P. </a:t>
            </a:r>
            <a:r>
              <a:rPr lang="en-IN" sz="1000" dirty="0" err="1"/>
              <a:t>Sasdrich</a:t>
            </a:r>
            <a:r>
              <a:rPr lang="en-IN" sz="1000" dirty="0"/>
              <a:t> and T. </a:t>
            </a:r>
            <a:r>
              <a:rPr lang="en-IN" sz="1000" dirty="0" err="1"/>
              <a:t>Güneysu</a:t>
            </a:r>
            <a:r>
              <a:rPr lang="en-IN" sz="1000" dirty="0"/>
              <a:t>, Efficient Elliptic-Curve Cryptography Using Curve25519 Reconfigurable Devices. Cham: Springer, 2014, pp. 25–36. </a:t>
            </a:r>
            <a:r>
              <a:rPr lang="en-IN" sz="1000" dirty="0" err="1"/>
              <a:t>doi</a:t>
            </a:r>
            <a:r>
              <a:rPr lang="en-IN" sz="1000" dirty="0"/>
              <a:t>: 10.1007/978-3-319-05960-0_3</a:t>
            </a:r>
          </a:p>
          <a:p>
            <a:r>
              <a:rPr lang="en-IN" sz="1000"/>
              <a:t>[2] P. </a:t>
            </a:r>
            <a:r>
              <a:rPr lang="en-IN" sz="1000" err="1"/>
              <a:t>Koppermann</a:t>
            </a:r>
            <a:r>
              <a:rPr lang="en-IN" sz="1000" dirty="0"/>
              <a:t>, F. De </a:t>
            </a:r>
            <a:r>
              <a:rPr lang="en-IN" sz="1000" err="1"/>
              <a:t>Santis</a:t>
            </a:r>
            <a:r>
              <a:rPr lang="en-IN" sz="1000" dirty="0"/>
              <a:t>, J. </a:t>
            </a:r>
            <a:r>
              <a:rPr lang="en-IN" sz="1000" err="1"/>
              <a:t>Heyszl</a:t>
            </a:r>
            <a:r>
              <a:rPr lang="en-IN" sz="1000" dirty="0"/>
              <a:t>, and G. </a:t>
            </a:r>
            <a:r>
              <a:rPr lang="en-IN" sz="1000" err="1"/>
              <a:t>Sigl</a:t>
            </a:r>
            <a:r>
              <a:rPr lang="en-IN" sz="1000" dirty="0"/>
              <a:t>, “X25519 hardware implementation for low-latency applications,” in Proc. </a:t>
            </a:r>
            <a:r>
              <a:rPr lang="en-IN" sz="1000" err="1"/>
              <a:t>Euromicro</a:t>
            </a:r>
            <a:r>
              <a:rPr lang="en-IN" sz="1000" dirty="0"/>
              <a:t> Conf. Digit. Syst. Design (DSD), 2016, pp. 99–106.</a:t>
            </a:r>
          </a:p>
          <a:p>
            <a:r>
              <a:rPr lang="en-IN" sz="1000"/>
              <a:t>[3] P. </a:t>
            </a:r>
            <a:r>
              <a:rPr lang="en-IN" sz="1000" err="1"/>
              <a:t>Koppermann</a:t>
            </a:r>
            <a:r>
              <a:rPr lang="en-IN" sz="1000" dirty="0"/>
              <a:t>, F. De </a:t>
            </a:r>
            <a:r>
              <a:rPr lang="en-IN" sz="1000" err="1"/>
              <a:t>Santis</a:t>
            </a:r>
            <a:r>
              <a:rPr lang="en-IN" sz="1000" dirty="0"/>
              <a:t>, J. </a:t>
            </a:r>
            <a:r>
              <a:rPr lang="en-IN" sz="1000" err="1"/>
              <a:t>Heyszl</a:t>
            </a:r>
            <a:r>
              <a:rPr lang="en-IN" sz="1000" dirty="0"/>
              <a:t>, and G. </a:t>
            </a:r>
            <a:r>
              <a:rPr lang="en-IN" sz="1000" err="1"/>
              <a:t>Sigl</a:t>
            </a:r>
            <a:r>
              <a:rPr lang="en-IN" sz="1000" dirty="0"/>
              <a:t>, “Low-latency x25519 hardware implementation: Breaking the 100 microseconds barrier,” Microprocessors </a:t>
            </a:r>
            <a:r>
              <a:rPr lang="en-IN" sz="1000" err="1"/>
              <a:t>Microsyst</a:t>
            </a:r>
            <a:r>
              <a:rPr lang="en-IN" sz="1000" dirty="0"/>
              <a:t>., vol. 52, pp. 491–497, Jul. 2017</a:t>
            </a:r>
          </a:p>
          <a:p>
            <a:endParaRPr lang="en-IN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95614479"/>
              </p:ext>
            </p:extLst>
          </p:nvPr>
        </p:nvGraphicFramePr>
        <p:xfrm>
          <a:off x="35906" y="4910447"/>
          <a:ext cx="8868699" cy="1884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9" name="Text Box 38"/>
          <p:cNvSpPr txBox="1"/>
          <p:nvPr/>
        </p:nvSpPr>
        <p:spPr>
          <a:xfrm>
            <a:off x="67310" y="4502150"/>
            <a:ext cx="8837295" cy="521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lvl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b="1" dirty="0" smtClean="0">
                <a:sym typeface="+mn-ea"/>
              </a:rPr>
              <a:t>High Speed Implementation of ECC Scalar Multiplication in GF(p) for Generic Montgomery </a:t>
            </a:r>
            <a:r>
              <a:rPr lang="en-US" b="1" dirty="0" smtClean="0">
                <a:sym typeface="+mn-ea"/>
              </a:rPr>
              <a:t>Curves</a:t>
            </a:r>
            <a:r>
              <a:rPr lang="de-DE" altLang="en-IN" b="1" dirty="0" smtClean="0">
                <a:latin typeface="Calibri" panose="020F0502020204030204" pitchFamily="34" charset="0"/>
                <a:sym typeface="+mn-ea"/>
              </a:rPr>
              <a:t>: </a:t>
            </a:r>
            <a:r>
              <a:rPr lang="en-IN" b="1" dirty="0" smtClean="0">
                <a:solidFill>
                  <a:schemeClr val="bg1"/>
                </a:solidFill>
                <a:sym typeface="+mn-ea"/>
              </a:rPr>
              <a:t>Debapriya Basu Roy, </a:t>
            </a:r>
            <a:r>
              <a:rPr lang="en-IN" b="1" dirty="0" err="1" smtClean="0">
                <a:solidFill>
                  <a:schemeClr val="bg1"/>
                </a:solidFill>
                <a:sym typeface="+mn-ea"/>
              </a:rPr>
              <a:t>Debdeep</a:t>
            </a:r>
            <a:r>
              <a:rPr lang="en-IN" b="1" dirty="0" smtClean="0">
                <a:solidFill>
                  <a:schemeClr val="bg1"/>
                </a:solidFill>
                <a:sym typeface="+mn-ea"/>
              </a:rPr>
              <a:t> Mukhopadhyay, </a:t>
            </a:r>
            <a:r>
              <a:rPr lang="de-DE" altLang="en-IN" b="1" dirty="0" smtClean="0">
                <a:solidFill>
                  <a:schemeClr val="bg1"/>
                </a:solidFill>
                <a:latin typeface="Calibri" panose="020F0502020204030204" pitchFamily="34" charset="0"/>
                <a:sym typeface="+mn-ea"/>
              </a:rPr>
              <a:t>published</a:t>
            </a:r>
            <a:r>
              <a:rPr lang="en-IN" b="1" dirty="0" smtClean="0">
                <a:solidFill>
                  <a:schemeClr val="bg1"/>
                </a:solidFill>
                <a:sym typeface="+mn-ea"/>
              </a:rPr>
              <a:t> in IEEE-TVLSI, 2019</a:t>
            </a:r>
            <a:endParaRPr lang="en-IN" altLang="en-IN" b="1" dirty="0" smtClean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75896" y="1123097"/>
            <a:ext cx="7167440" cy="360000"/>
          </a:xfrm>
        </p:spPr>
        <p:txBody>
          <a:bodyPr/>
          <a:lstStyle/>
          <a:p>
            <a:r>
              <a:rPr lang="en-US" dirty="0"/>
              <a:t>What We Achieved</a:t>
            </a:r>
            <a:r>
              <a:rPr lang="de-DE" altLang="en-US" dirty="0">
                <a:latin typeface="Calibri" panose="020F0502020204030204" pitchFamily="34" charset="0"/>
              </a:rPr>
              <a:t>?</a:t>
            </a:r>
          </a:p>
        </p:txBody>
      </p:sp>
      <p:graphicFrame>
        <p:nvGraphicFramePr>
          <p:cNvPr id="5" name="Content Placeholder 5"/>
          <p:cNvGraphicFramePr/>
          <p:nvPr>
            <p:extLst>
              <p:ext uri="{D42A27DB-BD31-4B8C-83A1-F6EECF244321}">
                <p14:modId xmlns:p14="http://schemas.microsoft.com/office/powerpoint/2010/main" val="307287813"/>
              </p:ext>
            </p:extLst>
          </p:nvPr>
        </p:nvGraphicFramePr>
        <p:xfrm>
          <a:off x="0" y="1673702"/>
          <a:ext cx="9026819" cy="298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339" y="4015002"/>
            <a:ext cx="7167440" cy="360000"/>
          </a:xfrm>
          <a:solidFill>
            <a:schemeClr val="bg1"/>
          </a:solidFill>
        </p:spPr>
        <p:txBody>
          <a:bodyPr/>
          <a:lstStyle/>
          <a:p>
            <a:r>
              <a:rPr lang="de-DE" altLang="en-US" sz="2800" dirty="0" smtClean="0">
                <a:latin typeface="Calibri" panose="020F0502020204030204" pitchFamily="34" charset="0"/>
              </a:rPr>
              <a:t>Next</a:t>
            </a:r>
            <a:r>
              <a:rPr lang="en-IN" altLang="de-DE" sz="2800" dirty="0" smtClean="0">
                <a:latin typeface="Calibri" panose="020F0502020204030204" pitchFamily="34" charset="0"/>
              </a:rPr>
              <a:t>: </a:t>
            </a:r>
            <a:r>
              <a:rPr lang="en-IN" altLang="de-DE" sz="2800" dirty="0">
                <a:latin typeface="Calibri" panose="020F0502020204030204" pitchFamily="34" charset="0"/>
              </a:rPr>
              <a:t>Public Key Cryptography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419804" y="4375002"/>
            <a:ext cx="6874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latin typeface="Calibri" panose="020F0502020204030204" pitchFamily="34" charset="0"/>
              </a:rPr>
              <a:t>Shortcoming </a:t>
            </a:r>
            <a:r>
              <a:rPr lang="de-DE" altLang="en-US" sz="2000" dirty="0">
                <a:latin typeface="Calibri" panose="020F0502020204030204" pitchFamily="34" charset="0"/>
              </a:rPr>
              <a:t>of Symmetric Key Cryptography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 dirty="0">
                <a:latin typeface="Calibri" panose="020F0502020204030204" pitchFamily="34" charset="0"/>
              </a:rPr>
              <a:t>Introduction to Public Key Cryptography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latin typeface="Calibri" panose="020F0502020204030204" pitchFamily="34" charset="0"/>
              </a:rPr>
              <a:t>Elliptic </a:t>
            </a:r>
            <a:r>
              <a:rPr lang="de-DE" altLang="en-US" sz="2000" dirty="0">
                <a:latin typeface="Calibri" panose="020F0502020204030204" pitchFamily="34" charset="0"/>
              </a:rPr>
              <a:t>Curve </a:t>
            </a:r>
            <a:r>
              <a:rPr lang="de-DE" altLang="en-US" sz="2000" dirty="0" smtClean="0">
                <a:latin typeface="Calibri" panose="020F0502020204030204" pitchFamily="34" charset="0"/>
              </a:rPr>
              <a:t>Cryptography</a:t>
            </a:r>
            <a:endParaRPr lang="de-DE" altLang="en-US" sz="2000" dirty="0">
              <a:latin typeface="Calibri" panose="020F050202020403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273339" y="1474078"/>
            <a:ext cx="7167440" cy="3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kern="1200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altLang="en-US" sz="2800" dirty="0" smtClean="0">
                <a:latin typeface="Calibri" panose="020F0502020204030204" pitchFamily="34" charset="0"/>
              </a:rPr>
              <a:t>Assignment 1</a:t>
            </a:r>
            <a:endParaRPr lang="en-IN" altLang="de-DE" sz="2800" dirty="0">
              <a:latin typeface="Calibri" panose="020F0502020204030204" pitchFamily="34" charset="0"/>
            </a:endParaRPr>
          </a:p>
        </p:txBody>
      </p:sp>
      <p:sp>
        <p:nvSpPr>
          <p:cNvPr id="7" name="Text Box 8"/>
          <p:cNvSpPr txBox="1"/>
          <p:nvPr/>
        </p:nvSpPr>
        <p:spPr>
          <a:xfrm>
            <a:off x="419804" y="1834078"/>
            <a:ext cx="6874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000" dirty="0" smtClean="0">
                <a:latin typeface="Calibri" panose="020F0502020204030204" pitchFamily="34" charset="0"/>
              </a:rPr>
              <a:t>Desgin a Finite Filed Adder in FPGA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altLang="en-US" sz="2000" dirty="0">
                <a:latin typeface="Calibri" panose="020F0502020204030204" pitchFamily="34" charset="0"/>
              </a:rPr>
              <a:t>Desgin a Finite Filed </a:t>
            </a:r>
            <a:r>
              <a:rPr lang="de-DE" altLang="en-US" sz="2000" dirty="0" smtClean="0">
                <a:latin typeface="Calibri" panose="020F0502020204030204" pitchFamily="34" charset="0"/>
              </a:rPr>
              <a:t>Multiplier in Verilog</a:t>
            </a:r>
            <a:endParaRPr lang="de-DE" altLang="en-US" sz="20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83210" y="1013460"/>
            <a:ext cx="8843010" cy="5001260"/>
          </a:xfrm>
        </p:spPr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Till now in the lecture we have learnt about block cipher and stream ciphers</a:t>
            </a:r>
          </a:p>
          <a:p>
            <a:r>
              <a:rPr lang="de-DE" altLang="en-US">
                <a:latin typeface="Calibri" panose="020F0502020204030204" pitchFamily="34" charset="0"/>
              </a:rPr>
              <a:t>They are part of broad category of cryptographic algorithms known as symmetric key cryptography</a:t>
            </a: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endParaRPr lang="de-DE" altLang="en-US">
              <a:latin typeface="Calibri" panose="020F0502020204030204" pitchFamily="34" charset="0"/>
            </a:endParaRPr>
          </a:p>
          <a:p>
            <a:r>
              <a:rPr lang="de-DE" altLang="en-US">
                <a:latin typeface="Calibri" panose="020F0502020204030204" pitchFamily="34" charset="0"/>
              </a:rPr>
              <a:t>Block ciphers are generally built using SPN  (substitution permutation network) architecture (like PRESENT) or Fiestel architecture (like block cipher CLEFIA)</a:t>
            </a:r>
          </a:p>
          <a:p>
            <a:r>
              <a:rPr lang="de-DE" altLang="en-US">
                <a:latin typeface="Calibri" panose="020F0502020204030204" pitchFamily="34" charset="0"/>
              </a:rPr>
              <a:t>Stream ciphers are based on mostly LFSRs and NFSRs</a:t>
            </a:r>
            <a:endParaRPr lang="de-DE" altLang="en-US" b="1">
              <a:latin typeface="Calibri" panose="020F0502020204030204" pitchFamily="34" charset="0"/>
            </a:endParaRPr>
          </a:p>
          <a:p>
            <a:r>
              <a:rPr lang="de-DE" altLang="en-US" b="1">
                <a:latin typeface="Calibri" panose="020F0502020204030204" pitchFamily="34" charset="0"/>
              </a:rPr>
              <a:t>Now the challenge is how we can make sure that the two communicating party have a common key??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>
                <a:latin typeface="Calibri" panose="020F0502020204030204" pitchFamily="34" charset="0"/>
              </a:rPr>
              <a:t>Symmetric Key Cryptography</a:t>
            </a:r>
          </a:p>
        </p:txBody>
      </p:sp>
      <p:sp>
        <p:nvSpPr>
          <p:cNvPr id="6" name="Oval 5"/>
          <p:cNvSpPr/>
          <p:nvPr/>
        </p:nvSpPr>
        <p:spPr>
          <a:xfrm>
            <a:off x="3272155" y="2202815"/>
            <a:ext cx="2263775" cy="20453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655060" y="2700020"/>
            <a:ext cx="1497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altLang="en-US" sz="1800" b="1">
                <a:latin typeface="Calibri" panose="020F0502020204030204" pitchFamily="34" charset="0"/>
              </a:rPr>
              <a:t>Symmetric Key Cryptography</a:t>
            </a:r>
          </a:p>
        </p:txBody>
      </p:sp>
      <p:sp>
        <p:nvSpPr>
          <p:cNvPr id="8" name="Left Arrow 7"/>
          <p:cNvSpPr/>
          <p:nvPr/>
        </p:nvSpPr>
        <p:spPr>
          <a:xfrm rot="10800000">
            <a:off x="5535930" y="2614295"/>
            <a:ext cx="1447165" cy="1093470"/>
          </a:xfrm>
          <a:prstGeom prst="left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>
            <a:off x="1824990" y="2614295"/>
            <a:ext cx="1447165" cy="1093470"/>
          </a:xfrm>
          <a:prstGeom prst="leftArrow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983095" y="2332355"/>
            <a:ext cx="1985010" cy="181483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</a:rPr>
              <a:t>Can not be used if there is no common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</a:rPr>
              <a:t>Can not be used for cryptographic signature algorithm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0165" y="2668905"/>
            <a:ext cx="1774825" cy="10763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  <a:cs typeface="Calibri" panose="020F0502020204030204" pitchFamily="34" charset="0"/>
              </a:rPr>
              <a:t>Confidentiality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  <a:cs typeface="Calibri" panose="020F0502020204030204" pitchFamily="34" charset="0"/>
              </a:rPr>
              <a:t>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sz="1600"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/>
      <p:bldP spid="8" grpId="0" bldLvl="0" animBg="1"/>
      <p:bldP spid="9" grpId="0" bldLvl="0" animBg="1"/>
      <p:bldP spid="10" grpId="0" bldLvl="0" animBg="1"/>
      <p:bldP spid="11" grpId="0" bldLvl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Office 主题​​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Dragon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250000"/>
              </a:schemeClr>
            </a:gs>
            <a:gs pos="75000">
              <a:schemeClr val="phClr">
                <a:tint val="80000"/>
                <a:shade val="100000"/>
                <a:hueMod val="100000"/>
                <a:satMod val="375000"/>
              </a:schemeClr>
            </a:gs>
            <a:gs pos="100000">
              <a:schemeClr val="phClr">
                <a:tint val="50000"/>
                <a:shade val="100000"/>
                <a:hueMod val="100000"/>
                <a:satMod val="5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50000"/>
                <a:hueMod val="100000"/>
                <a:satMod val="100000"/>
              </a:schemeClr>
              <a:schemeClr val="phClr">
                <a:tint val="100000"/>
                <a:shade val="75000"/>
                <a:hueMod val="100000"/>
                <a:satMod val="100000"/>
              </a:schemeClr>
            </a:duotone>
          </a:blip>
          <a:tile tx="0" ty="0" sx="50000" sy="50000" flip="none" algn="ctr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2700" h="12700" prst="relaxedInset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  <a:outerShdw blurRad="44450" dist="50800" dir="3300000" sx="99000" sy="99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4220000"/>
            </a:lightRig>
          </a:scene3d>
          <a:sp3d prstMaterial="dkEdge">
            <a:bevelT w="63500" h="63500"/>
            <a:bevelB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noFill/>
        <a:noFill/>
        <a:noFill/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5530</Words>
  <Application>Microsoft Office PowerPoint</Application>
  <PresentationFormat>On-screen Show (4:3)</PresentationFormat>
  <Paragraphs>936</Paragraphs>
  <Slides>75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微软雅黑</vt:lpstr>
      <vt:lpstr>宋体</vt:lpstr>
      <vt:lpstr>Arial</vt:lpstr>
      <vt:lpstr>Arvo</vt:lpstr>
      <vt:lpstr>Calibri</vt:lpstr>
      <vt:lpstr>Cambria Math</vt:lpstr>
      <vt:lpstr>DejaVu Math TeX Gyre</vt:lpstr>
      <vt:lpstr>等线</vt:lpstr>
      <vt:lpstr>MS Mincho</vt:lpstr>
      <vt:lpstr>Noto Sans Symbols</vt:lpstr>
      <vt:lpstr>Roboto Condensed</vt:lpstr>
      <vt:lpstr>3_Office 主题​​</vt:lpstr>
      <vt:lpstr>PowerPoint Presentation</vt:lpstr>
      <vt:lpstr>PowerPoint Presentation</vt:lpstr>
      <vt:lpstr>Hardware Implementation: Why it is Important? </vt:lpstr>
      <vt:lpstr>Field Programmable Gate Array (FPGA)</vt:lpstr>
      <vt:lpstr>FPGA Advantages</vt:lpstr>
      <vt:lpstr>FPGA Hard-IP: Carry Chain and LUTs</vt:lpstr>
      <vt:lpstr>DSP Blocks: Evolution</vt:lpstr>
      <vt:lpstr>Next: Public Key Cryptography</vt:lpstr>
      <vt:lpstr>Symmetric Key Cryptography</vt:lpstr>
      <vt:lpstr>Asymmetric Key Cryptography/ Public Key Cryptography</vt:lpstr>
      <vt:lpstr>Asymmetric Key Cryptography/ Public Key Cryptography </vt:lpstr>
      <vt:lpstr>Cannonball Problem</vt:lpstr>
      <vt:lpstr>Solution</vt:lpstr>
      <vt:lpstr>Elliptic Curve Cont´d:</vt:lpstr>
      <vt:lpstr>General form of Elliptic Curve</vt:lpstr>
      <vt:lpstr>Points on Elliptic Curve E defined over field F</vt:lpstr>
      <vt:lpstr>Operation over Elliptic Curve: Point Addition</vt:lpstr>
      <vt:lpstr>Point Addition Computation</vt:lpstr>
      <vt:lpstr>Point Addition Continued:</vt:lpstr>
      <vt:lpstr>Point Addition and Doubling on Binary Curve</vt:lpstr>
      <vt:lpstr>Addition between Point of Infinity O and P</vt:lpstr>
      <vt:lpstr>Elliptic Curve Scalar Multiplication</vt:lpstr>
      <vt:lpstr>Scalar Multiplication Computation</vt:lpstr>
      <vt:lpstr>Elliptic Curve Diffie-Hellman Key Exchange</vt:lpstr>
      <vt:lpstr>Elliptic Curve Digital Signature Algorithm</vt:lpstr>
      <vt:lpstr>Elliptic Curve Example:</vt:lpstr>
      <vt:lpstr>ECC and RSA Key Strength Comparison</vt:lpstr>
      <vt:lpstr>Elliptic Curve Implementation Pyramid: </vt:lpstr>
      <vt:lpstr>Field Multiplication Algorithms</vt:lpstr>
      <vt:lpstr>Standard Multiplication</vt:lpstr>
      <vt:lpstr>Karatsuba Multiplication in GF(2n)</vt:lpstr>
      <vt:lpstr>When to apply Karatsuba</vt:lpstr>
      <vt:lpstr>Application of Karatsuba</vt:lpstr>
      <vt:lpstr>Simple Recursive Karatsuba Algorithm</vt:lpstr>
      <vt:lpstr>Example:</vt:lpstr>
      <vt:lpstr>Complexity Analysis</vt:lpstr>
      <vt:lpstr>Applying Recursive KA for Arbitrary polynomial</vt:lpstr>
      <vt:lpstr>Example</vt:lpstr>
      <vt:lpstr>An alternative approach to Recursive Karatsuba</vt:lpstr>
      <vt:lpstr>Fast Modular Reduction</vt:lpstr>
      <vt:lpstr>Polynomial Reduction using Trinomial</vt:lpstr>
      <vt:lpstr>Example:</vt:lpstr>
      <vt:lpstr>Modular Reduction using Solinas Prime</vt:lpstr>
      <vt:lpstr>Final Solution</vt:lpstr>
      <vt:lpstr>Finite Field Inversion: Fermat´s little theorem</vt:lpstr>
      <vt:lpstr>Algorithm to Compute Exponentiation </vt:lpstr>
      <vt:lpstr>Extended Euclidean Inversion Algorithm</vt:lpstr>
      <vt:lpstr>Montgomery Multiplication</vt:lpstr>
      <vt:lpstr>Proof of correctness</vt:lpstr>
      <vt:lpstr>PowerPoint Presentation</vt:lpstr>
      <vt:lpstr>Objective: Finite Field Architecture</vt:lpstr>
      <vt:lpstr>Multi-Operand Addition: 3:2 and 4:2 Compressor</vt:lpstr>
      <vt:lpstr>5:2 Compressor</vt:lpstr>
      <vt:lpstr>Integer Multiplication: Optimum Usage of DSP Blocks</vt:lpstr>
      <vt:lpstr>P-256 and P-224</vt:lpstr>
      <vt:lpstr>Results</vt:lpstr>
      <vt:lpstr>Automatic Generation of Modular Multipliers Upon Pseudo-Mersenne Primes Using DSP Blocks on FPGAs1</vt:lpstr>
      <vt:lpstr>Non-Redundant Number System</vt:lpstr>
      <vt:lpstr>Redundant Number System</vt:lpstr>
      <vt:lpstr>Operations in Redundant Number System</vt:lpstr>
      <vt:lpstr>Operation in Redundant Number System</vt:lpstr>
      <vt:lpstr>Proposed Architecture:</vt:lpstr>
      <vt:lpstr>Finite Field Architecture: Summary</vt:lpstr>
      <vt:lpstr>Projective Coordinates</vt:lpstr>
      <vt:lpstr>Point Addition in Jacobian Coordinate</vt:lpstr>
      <vt:lpstr>Overall cost</vt:lpstr>
      <vt:lpstr>Differential Addition: </vt:lpstr>
      <vt:lpstr>Differential addition with and Doubling with x coordinate</vt:lpstr>
      <vt:lpstr>Montgomery Ladder for Scalar Multiplication</vt:lpstr>
      <vt:lpstr>Montgomery Curve: Curve25519</vt:lpstr>
      <vt:lpstr>Scheduling of Montgomery Ladder Steps</vt:lpstr>
      <vt:lpstr>Proposed ECC Architecture</vt:lpstr>
      <vt:lpstr>ECC Clock Cycle Requirement</vt:lpstr>
      <vt:lpstr>Final Result And Comparison</vt:lpstr>
      <vt:lpstr>What We Achieved?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Dipesh</cp:lastModifiedBy>
  <cp:revision>170</cp:revision>
  <dcterms:created xsi:type="dcterms:W3CDTF">2017-05-02T06:39:00Z</dcterms:created>
  <dcterms:modified xsi:type="dcterms:W3CDTF">2024-12-10T11:47:15Z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1033-12.2.0.13266</vt:lpwstr>
  </property>
  <property fmtid="{D5CDD505-2E9C-101B-9397-08002B2CF9AE}" pid="3" name="ICV">
    <vt:lpwstr>3950E924D132447682C754C856A6EC8D</vt:lpwstr>
  </property>
</Properties>
</file>